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36.xml"/>
  <Override ContentType="application/vnd.openxmlformats-officedocument.presentationml.comments+xml" PartName="/ppt/comments/comment6.xml"/>
  <Override ContentType="application/vnd.openxmlformats-officedocument.presentationml.comments+xml" PartName="/ppt/comments/comment31.xml"/>
  <Override ContentType="application/vnd.openxmlformats-officedocument.presentationml.comments+xml" PartName="/ppt/comments/comment19.xml"/>
  <Override ContentType="application/vnd.openxmlformats-officedocument.presentationml.comments+xml" PartName="/ppt/comments/comment32.xml"/>
  <Override ContentType="application/vnd.openxmlformats-officedocument.presentationml.comments+xml" PartName="/ppt/comments/comment37.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3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Lst>
  <p:sldSz cy="5143500" cx="9144000"/>
  <p:notesSz cx="6858000" cy="9144000"/>
  <p:embeddedFontLst>
    <p:embeddedFont>
      <p:font typeface="Roboto"/>
      <p:regular r:id="rId129"/>
      <p:bold r:id="rId130"/>
      <p:italic r:id="rId131"/>
      <p:boldItalic r:id="rId132"/>
    </p:embeddedFont>
    <p:embeddedFont>
      <p:font typeface="Space Grotesk Medium"/>
      <p:regular r:id="rId133"/>
      <p:bold r:id="rId134"/>
    </p:embeddedFont>
    <p:embeddedFont>
      <p:font typeface="Red Hat Text"/>
      <p:regular r:id="rId135"/>
      <p:bold r:id="rId136"/>
      <p:italic r:id="rId137"/>
      <p:boldItalic r:id="rId138"/>
    </p:embeddedFont>
    <p:embeddedFont>
      <p:font typeface="DM Mono"/>
      <p:regular r:id="rId139"/>
      <p: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Joel B"/>
  <p:cmAuthor clrIdx="1" id="1" initials="" lastIdx="8" name="shinji the negotiator"/>
  <p:cmAuthor clrIdx="2" id="2" initials="" lastIdx="7" name="Karthik Nuti"/>
  <p:cmAuthor clrIdx="3" id="3" initials="" lastIdx="5" name="Syed Nashwan Chowdhury"/>
  <p:cmAuthor clrIdx="4" id="4" initials="" lastIdx="2" name="Ivan Benedito"/>
  <p:cmAuthor clrIdx="5" id="5" initials="" lastIdx="14" name="Pablo Martinez"/>
  <p:cmAuthor clrIdx="6" id="6" initials="" lastIdx="1" name="Aly Haider"/>
  <p:cmAuthor clrIdx="7" id="7" initials="" lastIdx="3" name="Aidan Bustamante"/>
  <p:cmAuthor clrIdx="8" id="8" initials="" lastIdx="2" name="Anonymous"/>
  <p:cmAuthor clrIdx="9" id="9" initials="" lastIdx="3" name="Nicolbob kuwala"/>
  <p:cmAuthor clrIdx="10" id="10" initials="" lastIdx="1" name="Darrius Ganson"/>
  <p:cmAuthor clrIdx="11" id="11" initials="" lastIdx="2" name="Shunsuke Ohata (Shu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E74033-2BF5-44A2-9707-4990C6C2D71E}">
  <a:tblStyle styleId="{13E74033-2BF5-44A2-9707-4990C6C2D7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oboto-regular.fntdata"/><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40" Type="http://schemas.openxmlformats.org/officeDocument/2006/relationships/font" Target="fonts/DMMon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DMMono-regular.fntdata"/><Relationship Id="rId138" Type="http://schemas.openxmlformats.org/officeDocument/2006/relationships/font" Target="fonts/RedHatText-boldItalic.fntdata"/><Relationship Id="rId137" Type="http://schemas.openxmlformats.org/officeDocument/2006/relationships/font" Target="fonts/RedHatText-italic.fntdata"/><Relationship Id="rId132" Type="http://schemas.openxmlformats.org/officeDocument/2006/relationships/font" Target="fonts/Roboto-boldItalic.fntdata"/><Relationship Id="rId131" Type="http://schemas.openxmlformats.org/officeDocument/2006/relationships/font" Target="fonts/Roboto-italic.fntdata"/><Relationship Id="rId130" Type="http://schemas.openxmlformats.org/officeDocument/2006/relationships/font" Target="fonts/Roboto-bold.fntdata"/><Relationship Id="rId136" Type="http://schemas.openxmlformats.org/officeDocument/2006/relationships/font" Target="fonts/RedHatText-bold.fntdata"/><Relationship Id="rId135" Type="http://schemas.openxmlformats.org/officeDocument/2006/relationships/font" Target="fonts/RedHatText-regular.fntdata"/><Relationship Id="rId134" Type="http://schemas.openxmlformats.org/officeDocument/2006/relationships/font" Target="fonts/SpaceGroteskMedium-bold.fntdata"/><Relationship Id="rId133" Type="http://schemas.openxmlformats.org/officeDocument/2006/relationships/font" Target="fonts/SpaceGroteskMedium-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21T22:40:02.641">
    <p:pos x="164" y="606"/>
    <p:text>Rename to Simulations or something related (Modeling implies 3d models)</p:text>
  </p:cm>
  <p:cm authorId="1" idx="1" dt="2025-10-31T19:00:34.011">
    <p:pos x="164" y="706"/>
    <p:text>we need hyperlink to safety section</p:text>
  </p:cm>
  <p:cm authorId="2" idx="1" dt="2025-10-31T19:00:34.011">
    <p:pos x="164" y="706"/>
    <p:text>no</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2" dt="2025-10-21T22:52:13.176">
    <p:pos x="196" y="725"/>
    <p:text>What safety measures are we going to take while manufacturing?</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10-21T23:00:34.536">
    <p:pos x="196" y="725"/>
    <p:text>WIP: explain how we're doing this</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10-18T00:14:35.223">
    <p:pos x="196" y="274"/>
    <p:text>Elaborate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10-21T23:18:14.090">
    <p:pos x="3374" y="725"/>
    <p:text>reword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5-10-21T23:02:21.902">
    <p:pos x="2709" y="722"/>
    <p:text>Same comment as earlier: explain what this is, how it works, where we got it from, sources/background knowledge, etc</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3" dt="2025-10-21T23:06:01.731">
    <p:pos x="6000" y="0"/>
    <p:text>What is Nitrous Oxide CoolProp EOS</p:text>
  </p:cm>
  <p:cm authorId="5" idx="4" dt="2025-10-21T23:04:16.064">
    <p:pos x="6000" y="100"/>
    <p:text>Picture crops out some arrows</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10-23T19:32:09.650">
    <p:pos x="2282" y="775"/>
    <p:text>This model needs far more explanation as to what is happening, what it was modeled from, what variables mean, etc</p:text>
  </p:cm>
  <p:cm authorId="2" idx="3" dt="2025-10-23T19:32:09.650">
    <p:pos x="2282" y="775"/>
    <p:text>NO explanation provided about what the model entails and its details</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5-11-12T15:07:35.215">
    <p:pos x="196" y="1290"/>
    <p:text>insert the software were using to model</p:text>
  </p:cm>
  <p:cm authorId="5" idx="5" dt="2025-11-07T15:45:58.949">
    <p:pos x="196" y="1290"/>
    <p:text>a</p:text>
  </p:cm>
  <p:cm authorId="2" idx="4" dt="2025-11-12T15:07:35.215">
    <p:pos x="196" y="1290"/>
    <p:text>Ok</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6" dt="2025-10-21T23:08:01.828">
    <p:pos x="6000" y="0"/>
    <p:text>How did we use NASA CEA</p:text>
  </p:cm>
  <p:cm authorId="5" idx="7" dt="2025-10-21T23:07:49.238">
    <p:pos x="6000" y="100"/>
    <p:text>Don't include  "what should we add to this" in the slide text</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8" dt="2025-10-21T23:08:45.833">
    <p:pos x="6000" y="0"/>
    <p:text>what is homogenous type</p:text>
  </p:cm>
  <p:cm authorId="5" idx="9" dt="2025-10-21T23:08:27.299">
    <p:pos x="6000" y="100"/>
    <p:text>Make that pic nicer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5-11-04T23:43:46.741">
    <p:pos x="6000" y="0"/>
    <p:text>ADD slides expanding on the model</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6" idx="1" dt="2025-10-16T22:46:32.727">
    <p:pos x="6000" y="0"/>
    <p:text>Add Graph if not in other slide</p:text>
  </p:cm>
  <p:cm authorId="5" idx="10" dt="2025-10-21T23:11:17.115">
    <p:pos x="6000" y="100"/>
    <p:text>WHat are the manual calculations</p:text>
  </p:cm>
  <p:cm authorId="5" idx="11" dt="2025-10-21T23:11:01.997">
    <p:pos x="6000" y="200"/>
    <p:text>What about CFD Simulations, emphasize that they're wip</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5-10-21T22:38:28.856">
    <p:pos x="6000" y="0"/>
    <p:text>Make into 2 slides. Too much info on one slide</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25-10-23T17:53:16.604">
    <p:pos x="6000" y="0"/>
    <p:text>NPT meaning?</p:text>
  </p:cm>
  <p:cm authorId="1" idx="5" dt="2025-10-23T17:53:16.604">
    <p:pos x="6000" y="0"/>
    <p:text>non-proliferations of nuclear weapons treaty</p:text>
  </p:cm>
  <p:cm authorId="1" idx="6" dt="2025-10-17T21:16:14.852">
    <p:pos x="2520" y="2477"/>
    <p:text>Nick define what this is.</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2" dt="2025-10-21T23:17:08.913">
    <p:pos x="6000" y="0"/>
    <p:text>Make list of all material choices &amp; their pros and cons</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5-10-31T19:37:06.444">
    <p:pos x="196" y="1881"/>
    <p:text>JONATHAN EXPLAIN THE SEALING REQUIREMENTS PLS</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5-10-21T22:56:26.349">
    <p:pos x="6000" y="0"/>
    <p:text>Suggestion: [Add a CAD screenshot to show the custom machined parts you will be making]</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5-10-24T18:40:35.452">
    <p:pos x="196" y="725"/>
    <p:text>Can we cite this? cause all this is saying is that it is a documented standard of launching L1s with out actual documentation or access to it.</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3" dt="2025-10-24T18:39:39.272">
    <p:pos x="6000" y="0"/>
    <p:text>What was the inspiration for this system</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4" dt="2025-10-24T18:39:57.073">
    <p:pos x="6000" y="0"/>
    <p:text>Same comment as last slide</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7" idx="1" dt="2025-10-21T23:32:12.521">
    <p:pos x="6000" y="0"/>
    <p:text>this is a lot of works and not easy to digest. maybe break this up or add pictures</p:text>
  </p:cm>
  <p:cm authorId="8" idx="1" dt="2025-10-17T17:53:24.493">
    <p:pos x="196" y="280"/>
    <p:text>Mention electronics unit testing. Say it will be later in the presentation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0-21T22:51:08.554">
    <p:pos x="2880" y="725"/>
    <p:text>List manufacturers we are intending to use</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9" idx="1" dt="2025-10-21T22:20:24.331">
    <p:pos x="196" y="725"/>
    <p:text>Why use NPT</p:text>
  </p:cm>
  <p:cm authorId="9" idx="2" dt="2025-10-21T22:20:03.109">
    <p:pos x="196" y="825"/>
    <p:text>Why mcmaster carr</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8" idx="2" dt="2025-10-17T17:57:26.506">
    <p:pos x="196" y="725"/>
    <p:text>Place exact vendor and location of vendor</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9" idx="3" dt="2025-10-21T22:34:22.142">
    <p:pos x="4382" y="1728"/>
    <p:text>Add image source</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5-10-19T03:37:36.406">
    <p:pos x="1825" y="3025"/>
    <p:text>Include chapter/page number(s)</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7" idx="2" dt="2025-10-21T23:12:41.802">
    <p:pos x="196" y="725"/>
    <p:text>you should compare this to other options and tell us why this was better than other options you considered.</p:text>
  </p:cm>
  <p:cm authorId="10" idx="1" dt="2025-10-21T23:12:41.802">
    <p:pos x="196" y="725"/>
    <p:text>How's this?</p:tex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5" dt="2025-10-21T22:49:45.109">
    <p:pos x="196" y="725"/>
    <p:text>How are we controlling the temperature? Mention that.</p:tex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1" idx="1" dt="2025-10-28T22:28:02.964">
    <p:pos x="6000" y="0"/>
    <p:text>Do we really need this slide?</p:tex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1" idx="2" dt="2025-10-28T22:30:27.837">
    <p:pos x="6000" y="0"/>
    <p:text>Add stress analysis picture, like von Moises. Graphic explanation is easier and more clear to understand it.</p:text>
  </p:cm>
  <p:cm authorId="7" idx="3" dt="2025-10-21T22:42:58.416">
    <p:pos x="196" y="725"/>
    <p:text>maybe explain what the worst-case scenario is</p:tex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5-10-24T20:42:02.846">
    <p:pos x="6000" y="0"/>
    <p:text>Explain math?</p:text>
  </p:cm>
  <p:cm authorId="2" idx="7" dt="2025-10-24T20:42:02.846">
    <p:pos x="6000" y="0"/>
    <p:text>Joel said add reference, meaning add sources of understanding and anything else</p:tex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5-10-17T22:00:19.961">
    <p:pos x="196" y="280"/>
    <p:text>All cited references in AIAA format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10-21T22:54:33.600">
    <p:pos x="2880" y="725"/>
    <p:text>To do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5-10-21T23:02:08.023">
    <p:pos x="6000" y="0"/>
    <p:text>Show calculations or limitations for 600 kg/ms^2</p:text>
  </p:cm>
  <p:cm authorId="0" idx="4" dt="2025-10-21T23:24:01.419">
    <p:pos x="6000" y="100"/>
    <p:text>Add some kind of transition slide indicating that we are moving onto ground system equipment next and where that slots into the whole presentation / design process</p:text>
  </p:cm>
  <p:cm authorId="4" idx="1" dt="2025-10-21T22:48:24.842">
    <p:pos x="196" y="725"/>
    <p:text>Why 600? Where did you get that number from?</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10-21T22:55:57.802">
    <p:pos x="196" y="725"/>
    <p:text>How are we physically returning it to a safe state?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 dt="2025-10-21T23:00:41.446">
    <p:pos x="6000" y="0"/>
    <p:text>An explanation is warranted for the accompanying graph. What about that graph gives us our requirement</p:text>
  </p:cm>
  <p:cm authorId="5" idx="2" dt="2025-10-21T23:01:32.152">
    <p:pos x="6000" y="100"/>
    <p:text>Source for Nitrous properties (cite Newlands again)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10-21T22:56:59.681">
    <p:pos x="3044" y="725"/>
    <p:text>Cite this info</p:text>
  </p:cm>
  <p:cm authorId="0" idx="7" dt="2025-10-21T22:56:47.947">
    <p:pos x="196" y="725"/>
    <p:text>Cite where this is from</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5-10-21T23:00:38.057">
    <p:pos x="6000" y="0"/>
    <p:text>What does the picture say?</p:text>
  </p:cm>
  <p:cm authorId="1" idx="2" dt="2025-10-21T22:30:14.186">
    <p:pos x="126" y="1142"/>
    <p:text>what is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840f1d3ba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840f1d3ba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NICK/PABLO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Introduce Presentation and speakers (Leads &amp; Roles)</a:t>
            </a:r>
            <a:endParaRPr/>
          </a:p>
          <a:p>
            <a:pPr indent="0" lvl="0" marL="0" rtl="0" algn="l">
              <a:spcBef>
                <a:spcPts val="0"/>
              </a:spcBef>
              <a:spcAft>
                <a:spcPts val="0"/>
              </a:spcAft>
              <a:buNone/>
            </a:pPr>
            <a:r>
              <a:rPr lang="en"/>
              <a:t>Summarize HX-1 (Small scale COTS engine static fire proof of concept for 11/8 at Hearne)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9c893da78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9c893da78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8e5b875e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8e5b875e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tank will be kept at a constant temperature for safety and testing with constant conditions.</a:t>
            </a:r>
            <a:endParaRPr/>
          </a:p>
          <a:p>
            <a:pPr indent="0" lvl="0" marL="0" rtl="0" algn="l">
              <a:spcBef>
                <a:spcPts val="0"/>
              </a:spcBef>
              <a:spcAft>
                <a:spcPts val="0"/>
              </a:spcAft>
              <a:buNone/>
            </a:pPr>
            <a:r>
              <a:rPr lang="en"/>
              <a:t>Load cell will give us the mass flow rate of the nitrous during each burn. The tank will also be weighed before and after each burn.</a:t>
            </a:r>
            <a:endParaRPr/>
          </a:p>
          <a:p>
            <a:pPr indent="0" lvl="0" marL="0" rtl="0" algn="l">
              <a:spcBef>
                <a:spcPts val="0"/>
              </a:spcBef>
              <a:spcAft>
                <a:spcPts val="0"/>
              </a:spcAft>
              <a:buNone/>
            </a:pPr>
            <a:r>
              <a:rPr lang="en"/>
              <a:t>Load cell is placed under the whole structure.</a:t>
            </a:r>
            <a:endParaRPr/>
          </a:p>
          <a:p>
            <a:pPr indent="0" lvl="0" marL="0" rtl="0" algn="l">
              <a:spcBef>
                <a:spcPts val="0"/>
              </a:spcBef>
              <a:spcAft>
                <a:spcPts val="0"/>
              </a:spcAft>
              <a:buNone/>
            </a:pPr>
            <a:r>
              <a:rPr lang="en"/>
              <a:t>Plan is to use 2 beam/stress type load cells that will have the bucket/plate sitting on top of it. The tank will have to be rigidly attached within the water bath such that the torque on each sensor is constant (mostly unchanging).</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87c0cb815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87c0cb815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87c0cb815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87c0cb815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87c0cb815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87c0cb815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Nitrous tank placed in water bath and hooked up to lines on test day</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9aecd389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9aecd389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87c0cb815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87c0cb815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a06601342b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3a06601342b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87c0cb815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87c0cb815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8edaeb8b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8edaeb8b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38acd3b27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38acd3b27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9f20beb0b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9f20beb0b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87c0cb815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87c0cb815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df4e6d62f7cc19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df4e6d62f7cc19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8acd3b275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8acd3b275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9bf044fa3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9bf044fa3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87c0cb815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87c0cb815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8e5b875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8e5b875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what guides were used to design these</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8e5b875e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8e5b875e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87c0cb815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87c0cb815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8acd3b275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8acd3b27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9bf044fa3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9bf044fa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8df7f177d5_1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8df7f177d5_1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8df7f177d5_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8df7f177d5_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387afa59b1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387afa59b1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RUN WORK:</a:t>
            </a:r>
            <a:endParaRPr/>
          </a:p>
          <a:p>
            <a:pPr indent="0" lvl="0" marL="0" rtl="0" algn="l">
              <a:spcBef>
                <a:spcPts val="0"/>
              </a:spcBef>
              <a:spcAft>
                <a:spcPts val="0"/>
              </a:spcAft>
              <a:buNone/>
            </a:pPr>
            <a:r>
              <a:rPr lang="en"/>
              <a:t>Data analysis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a06601342b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a06601342b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7c0cb815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7c0cb815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97e7aa61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97e7aa61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9f20beb0b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9f20beb0b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7afa59b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7afa59b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df7f177d5_1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df7f177d5_1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df7f177d5_1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8df7f177d5_1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840f1d3ba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840f1d3ba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Pablo continue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Design Requirements: Pablo</a:t>
            </a:r>
            <a:endParaRPr/>
          </a:p>
          <a:p>
            <a:pPr indent="0" lvl="0" marL="0" rtl="0" algn="l">
              <a:spcBef>
                <a:spcPts val="0"/>
              </a:spcBef>
              <a:spcAft>
                <a:spcPts val="0"/>
              </a:spcAft>
              <a:buNone/>
            </a:pPr>
            <a:r>
              <a:rPr lang="en"/>
              <a:t>Modelling: Karthik </a:t>
            </a:r>
            <a:endParaRPr/>
          </a:p>
          <a:p>
            <a:pPr indent="0" lvl="0" marL="0" rtl="0" algn="l">
              <a:spcBef>
                <a:spcPts val="0"/>
              </a:spcBef>
              <a:spcAft>
                <a:spcPts val="0"/>
              </a:spcAft>
              <a:buNone/>
            </a:pPr>
            <a:r>
              <a:rPr lang="en"/>
              <a:t>Thrust Chamber: Karthik &amp; Jonathan</a:t>
            </a:r>
            <a:endParaRPr/>
          </a:p>
          <a:p>
            <a:pPr indent="0" lvl="0" marL="0" rtl="0" algn="l">
              <a:spcBef>
                <a:spcPts val="0"/>
              </a:spcBef>
              <a:spcAft>
                <a:spcPts val="0"/>
              </a:spcAft>
              <a:buNone/>
            </a:pPr>
            <a:r>
              <a:rPr lang="en"/>
              <a:t>Fluid System: Pablo &amp; Joel</a:t>
            </a:r>
            <a:endParaRPr/>
          </a:p>
          <a:p>
            <a:pPr indent="0" lvl="0" marL="0" rtl="0" algn="l">
              <a:spcBef>
                <a:spcPts val="0"/>
              </a:spcBef>
              <a:spcAft>
                <a:spcPts val="0"/>
              </a:spcAft>
              <a:buNone/>
            </a:pPr>
            <a:r>
              <a:rPr lang="en"/>
              <a:t>Test Stand: Jonathan &amp; Joel</a:t>
            </a:r>
            <a:endParaRPr/>
          </a:p>
          <a:p>
            <a:pPr indent="0" lvl="0" marL="0" rtl="0" algn="l">
              <a:spcBef>
                <a:spcPts val="0"/>
              </a:spcBef>
              <a:spcAft>
                <a:spcPts val="0"/>
              </a:spcAft>
              <a:buNone/>
            </a:pPr>
            <a:r>
              <a:rPr lang="en"/>
              <a:t>Electronics: Aly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8df7f177d5_19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8df7f177d5_19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8df7f177d5_19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8df7f177d5_19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8df7f177d5_19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8df7f177d5_19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8df7f177d5_19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8df7f177d5_19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8df7f177d5_1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8df7f177d5_1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df7f177d5_19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8df7f177d5_19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8df7f177d5_19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8df7f177d5_19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df7f177d5_1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8df7f177d5_1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8df7f177d5_19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8df7f177d5_19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df7f177d5_19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8df7f177d5_19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9f20beb0b6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9f20beb0b6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ee7f9e3e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8ee7f9e3e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Suddartian</a:t>
            </a:r>
            <a:endParaRPr/>
          </a:p>
          <a:p>
            <a:pPr indent="0" lvl="0" marL="0" rtl="0" algn="l">
              <a:spcBef>
                <a:spcPts val="0"/>
              </a:spcBef>
              <a:spcAft>
                <a:spcPts val="0"/>
              </a:spcAft>
              <a:buNone/>
            </a:pPr>
            <a:r>
              <a:rPr lang="en"/>
              <a:t>ANd the design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8ee7f9e3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8ee7f9e3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Expenses in Electronics are mostly due to the </a:t>
            </a:r>
            <a:r>
              <a:rPr lang="en"/>
              <a:t>expense</a:t>
            </a:r>
            <a:r>
              <a:rPr lang="en"/>
              <a:t> of sensors. The pressure transducers in particular is extremely expensive.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06601342b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06601342b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7c0cb81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87c0cb81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KARTHIK / NICK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8df7f177d5_19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df7f177d5_19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7c0cb81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7c0cb81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parameters -describing hardware</a:t>
            </a:r>
            <a:endParaRPr/>
          </a:p>
          <a:p>
            <a:pPr indent="0" lvl="0" marL="0" rtl="0" algn="l">
              <a:spcBef>
                <a:spcPts val="0"/>
              </a:spcBef>
              <a:spcAft>
                <a:spcPts val="0"/>
              </a:spcAft>
              <a:buNone/>
            </a:pPr>
            <a:r>
              <a:rPr lang="en"/>
              <a:t>Should convey</a:t>
            </a:r>
            <a:br>
              <a:rPr lang="en"/>
            </a:br>
            <a:r>
              <a:rPr lang="en"/>
              <a:t>Add all </a:t>
            </a:r>
            <a:r>
              <a:rPr lang="en"/>
              <a:t>necessary</a:t>
            </a:r>
            <a:r>
              <a:rPr lang="en"/>
              <a:t> info for someone who is not present. It should convey information to people it is sent too</a:t>
            </a:r>
            <a:br>
              <a:rPr lang="en"/>
            </a:b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8df7f177d5_19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8df7f177d5_19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parameters -describing hardware</a:t>
            </a:r>
            <a:endParaRPr/>
          </a:p>
          <a:p>
            <a:pPr indent="0" lvl="0" marL="0" rtl="0" algn="l">
              <a:spcBef>
                <a:spcPts val="0"/>
              </a:spcBef>
              <a:spcAft>
                <a:spcPts val="0"/>
              </a:spcAft>
              <a:buNone/>
            </a:pPr>
            <a:r>
              <a:rPr lang="en"/>
              <a:t>Should convey</a:t>
            </a:r>
            <a:br>
              <a:rPr lang="en"/>
            </a:br>
            <a:r>
              <a:rPr lang="en"/>
              <a:t>Add all necessary info for someone who is not present. It should convey information to people it is sent too</a:t>
            </a:r>
            <a:br>
              <a:rPr lang="en"/>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87c0cb815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87c0cb815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87c0cb815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87c0cb815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 proppep analysis of wax and N2O using specific weights and related pressures. Run the program </a:t>
            </a:r>
            <a:endParaRPr/>
          </a:p>
          <a:p>
            <a:pPr indent="0" lvl="0" marL="0" rtl="0" algn="l">
              <a:spcBef>
                <a:spcPts val="0"/>
              </a:spcBef>
              <a:spcAft>
                <a:spcPts val="0"/>
              </a:spcAft>
              <a:buNone/>
            </a:pPr>
            <a:r>
              <a:rPr lang="en"/>
              <a:t>Still working out </a:t>
            </a:r>
            <a:r>
              <a:rPr lang="en"/>
              <a:t>inconsistencies</a:t>
            </a:r>
            <a:r>
              <a:rPr lang="en"/>
              <a:t> with CEA analysis (parrafin requires custom configuration which the data will be used to improve)</a:t>
            </a:r>
            <a:br>
              <a:rPr lang="en"/>
            </a:br>
            <a:r>
              <a:rPr lang="en"/>
              <a:t>Multiple modes of CE and </a:t>
            </a:r>
            <a:endParaRPr/>
          </a:p>
          <a:p>
            <a:pPr indent="0" lvl="0" marL="0" rtl="0" algn="l">
              <a:spcBef>
                <a:spcPts val="0"/>
              </a:spcBef>
              <a:spcAft>
                <a:spcPts val="0"/>
              </a:spcAft>
              <a:buNone/>
            </a:pPr>
            <a:r>
              <a:rPr lang="en"/>
              <a:t>Software age and source</a:t>
            </a:r>
            <a:endParaRPr/>
          </a:p>
          <a:p>
            <a:pPr indent="0" lvl="0" marL="0" rtl="0" algn="l">
              <a:spcBef>
                <a:spcPts val="0"/>
              </a:spcBef>
              <a:spcAft>
                <a:spcPts val="0"/>
              </a:spcAft>
              <a:buNone/>
            </a:pPr>
            <a:r>
              <a:rPr lang="en"/>
              <a:t>How it was validated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SOFTWARE AGE AND SOURCE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87c0cb815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87c0cb815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data to form a proper model. </a:t>
            </a:r>
            <a:endParaRPr/>
          </a:p>
          <a:p>
            <a:pPr indent="0" lvl="0" marL="0" rtl="0" algn="l">
              <a:spcBef>
                <a:spcPts val="0"/>
              </a:spcBef>
              <a:spcAft>
                <a:spcPts val="0"/>
              </a:spcAft>
              <a:buNone/>
            </a:pPr>
            <a:r>
              <a:rPr lang="en"/>
              <a:t>Initial</a:t>
            </a:r>
            <a:r>
              <a:rPr lang="en"/>
              <a:t> model used a homogenous model. Our model will be able to model dynamic burning.</a:t>
            </a:r>
            <a:endParaRPr/>
          </a:p>
          <a:p>
            <a:pPr indent="0" lvl="0" marL="0" rtl="0" algn="l">
              <a:spcBef>
                <a:spcPts val="0"/>
              </a:spcBef>
              <a:spcAft>
                <a:spcPts val="0"/>
              </a:spcAft>
              <a:buNone/>
            </a:pPr>
            <a:r>
              <a:rPr lang="en"/>
              <a:t>Add the definition of internal ballistics</a:t>
            </a:r>
            <a:endParaRPr/>
          </a:p>
          <a:p>
            <a:pPr indent="0" lvl="0" marL="0" rtl="0" algn="l">
              <a:spcBef>
                <a:spcPts val="0"/>
              </a:spcBef>
              <a:spcAft>
                <a:spcPts val="0"/>
              </a:spcAft>
              <a:buNone/>
            </a:pPr>
            <a:r>
              <a:rPr lang="en"/>
              <a:t>Significant digits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MATLAB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9f20beb0b6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9f20beb0b6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9aecd38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9aecd38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87c0cb815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87c0cb815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simscape to model the heat transfer and the subsonic flows. FINISH!!!!!!!!!!!!</a:t>
            </a:r>
            <a:endParaRPr/>
          </a:p>
          <a:p>
            <a:pPr indent="0" lvl="0" marL="0" rtl="0" algn="l">
              <a:spcBef>
                <a:spcPts val="0"/>
              </a:spcBef>
              <a:spcAft>
                <a:spcPts val="0"/>
              </a:spcAft>
              <a:buNone/>
            </a:pPr>
            <a:r>
              <a:rPr lang="en"/>
              <a:t>Where is the source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 in Progress</a:t>
            </a:r>
            <a:endParaRPr/>
          </a:p>
          <a:p>
            <a:pPr indent="0" lvl="0" marL="0" rtl="0" algn="l">
              <a:spcBef>
                <a:spcPts val="0"/>
              </a:spcBef>
              <a:spcAft>
                <a:spcPts val="0"/>
              </a:spcAft>
              <a:buNone/>
            </a:pPr>
            <a:r>
              <a:rPr lang="en"/>
              <a:t>Uncertainties</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87afa59b1d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87afa59b1d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Karthik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Regression mainly and validation our hypothesis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a06601342b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a06601342b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87c0cb81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87c0cb81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9bf044fa31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9bf044fa31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97e7aa6107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97e7aa6107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87c0cb815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87c0cb815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Speakers:  karthik talks first two slides jonathan will talk chamber assembly and nozzle subassembly, forward closure.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97e7aa6107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97e7aa6107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97e7aa610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97e7aa610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8df7f177d5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8df7f177d5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edaeb8b1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8edaeb8b1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 of safety increased - main point of failure to test. Weight is not main point</a:t>
            </a:r>
            <a:endParaRPr/>
          </a:p>
          <a:p>
            <a:pPr indent="0" lvl="0" marL="0" rtl="0" algn="l">
              <a:spcBef>
                <a:spcPts val="0"/>
              </a:spcBef>
              <a:spcAft>
                <a:spcPts val="0"/>
              </a:spcAft>
              <a:buNone/>
            </a:pPr>
            <a:r>
              <a:rPr lang="en"/>
              <a:t>(Stainless) Steel is disallowed in combustion chamber by tripoli regulations (is still a pressure chamber that could explode and create shrapnel)</a:t>
            </a:r>
            <a:endParaRPr/>
          </a:p>
          <a:p>
            <a:pPr indent="-298450" lvl="0" marL="457200" rtl="0" algn="l">
              <a:spcBef>
                <a:spcPts val="0"/>
              </a:spcBef>
              <a:spcAft>
                <a:spcPts val="0"/>
              </a:spcAft>
              <a:buSzPts val="1100"/>
              <a:buChar char="-"/>
            </a:pPr>
            <a:r>
              <a:rPr lang="en"/>
              <a:t>Double check with tripoli houston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87c0cb815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87c0cb815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Nozzle -&gt; </a:t>
            </a:r>
            <a:r>
              <a:rPr lang="en">
                <a:solidFill>
                  <a:schemeClr val="dk1"/>
                </a:solidFill>
              </a:rPr>
              <a:t>Speaker: N||J</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9bf044fa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9bf044fa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87c0cb815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87c0cb815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N||J</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97e7aa61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97e7aa61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87c0cb815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87c0cb815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87c0cb81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87c0cb81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Definitely needs way more detail</a:t>
            </a:r>
            <a:endParaRPr/>
          </a:p>
          <a:p>
            <a:pPr indent="0" lvl="0" marL="0" rtl="0" algn="l">
              <a:spcBef>
                <a:spcPts val="0"/>
              </a:spcBef>
              <a:spcAft>
                <a:spcPts val="0"/>
              </a:spcAft>
              <a:buNone/>
            </a:pPr>
            <a:r>
              <a:rPr lang="en"/>
              <a:t>How did we do this</a:t>
            </a:r>
            <a:endParaRPr/>
          </a:p>
          <a:p>
            <a:pPr indent="0" lvl="0" marL="0" rtl="0" algn="l">
              <a:spcBef>
                <a:spcPts val="0"/>
              </a:spcBef>
              <a:spcAft>
                <a:spcPts val="0"/>
              </a:spcAft>
              <a:buNone/>
            </a:pPr>
            <a:r>
              <a:rPr lang="en"/>
              <a:t>What was considered</a:t>
            </a:r>
            <a:endParaRPr/>
          </a:p>
          <a:p>
            <a:pPr indent="0" lvl="0" marL="0" rtl="0" algn="l">
              <a:spcBef>
                <a:spcPts val="0"/>
              </a:spcBef>
              <a:spcAft>
                <a:spcPts val="0"/>
              </a:spcAft>
              <a:buNone/>
            </a:pPr>
            <a:r>
              <a:rPr lang="en"/>
              <a:t>What equations</a:t>
            </a:r>
            <a:endParaRPr/>
          </a:p>
          <a:p>
            <a:pPr indent="0" lvl="0" marL="0" rtl="0" algn="l">
              <a:spcBef>
                <a:spcPts val="0"/>
              </a:spcBef>
              <a:spcAft>
                <a:spcPts val="0"/>
              </a:spcAft>
              <a:buNone/>
            </a:pPr>
            <a:r>
              <a:rPr lang="en"/>
              <a:t>Where equations from (textbooks)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87c0cb815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87c0cb815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N||J</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97e7aa6107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97e7aa6107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97e7aa6107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97e7aa6107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8df7f177d5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8df7f177d5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9fa37571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9fa37571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97e7aa6107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97e7aa6107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87c0cb815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87c0cb815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N||J</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97e7aa6107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97e7aa6107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a007e548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a007e54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97e7aa6107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97e7aa6107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97e7aa6107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97e7aa6107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8e5b875e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8e5b875e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87c0cb815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87c0cb815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COTS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a06601342b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a06601342b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df7f177d5_2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df7f177d5_2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87c0cb81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87c0cb81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Pablo and Joel</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9bf044fa3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9bf044fa3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8ec3f088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8ec3f088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8ec3f088f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8ec3f088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8ec3f088f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8ec3f088f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87c0cb815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87c0cb815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of pressure over vapor quality</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87c0cb815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87c0cb815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8edaeb8b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8edaeb8b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8edaeb8b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8edaeb8b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87c0cb815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87c0cb815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bf044fa3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9bf044fa3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87c0cb815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87c0cb815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8ec3f088f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8ec3f088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87c0cb815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87c0cb815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8edaeb8b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8edaeb8b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a8121000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a8121000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8ee7f9e3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8ee7f9e3e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COLD FLOW PROCEDURE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87c0cb815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87c0cb815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a007e5489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a007e5489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8edaeb8b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8edaeb8b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Joel</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87c0cb815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87c0cb815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PABLO</a:t>
            </a:r>
            <a:endParaRPr/>
          </a:p>
          <a:p>
            <a:pPr indent="0" lvl="0" marL="0" rtl="0" algn="l">
              <a:spcBef>
                <a:spcPts val="0"/>
              </a:spcBef>
              <a:spcAft>
                <a:spcPts val="0"/>
              </a:spcAft>
              <a:buNone/>
            </a:pPr>
            <a:r>
              <a:rPr lang="en"/>
              <a:t>Reflow Machine @ EE Makerspace (Maybe. Don’t mention in presentation)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c893da78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9c893da78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8e5b875e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8e5b875e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PABLO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8ec3f088f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8ec3f088f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9bf044fa3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9bf044fa3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8ee7f9e3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8ee7f9e3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IPA Fumes are very </a:t>
            </a:r>
            <a:r>
              <a:rPr lang="en"/>
              <a:t>flammable, So our procedure was altered to accommodate this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a06601342b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a06601342b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87c0cb815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87c0cb815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840f1d3ba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840f1d3ba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Utilizes Rice University’s bolt anchor layout at Hearne. The test stand was designed to use two of the closest bolt locations. Designed narrow and close to ground to reduce torque produced. Anchor points should more than suffice for anchoring needs as they were used for a much larger test stand.</a:t>
            </a:r>
            <a:br>
              <a:rPr lang="en"/>
            </a:br>
            <a:br>
              <a:rPr lang="en"/>
            </a:br>
            <a:r>
              <a:rPr lang="en"/>
              <a:t>1) TEST STAND RATED FOR 1000 Ns force, with a safety factor of 3 using COTS components so the total force it can handle before failure is 3000 newtons</a:t>
            </a:r>
            <a:endParaRPr/>
          </a:p>
          <a:p>
            <a:pPr indent="0" lvl="0" marL="0" rtl="0" algn="l">
              <a:spcBef>
                <a:spcPts val="0"/>
              </a:spcBef>
              <a:spcAft>
                <a:spcPts val="0"/>
              </a:spcAft>
              <a:buNone/>
            </a:pPr>
            <a:r>
              <a:rPr lang="en"/>
              <a:t>1.5) Designed to allow multiple motors with different fuel mixtures to be tested</a:t>
            </a:r>
            <a:endParaRPr/>
          </a:p>
          <a:p>
            <a:pPr indent="0" lvl="0" marL="0" rtl="0" algn="l">
              <a:spcBef>
                <a:spcPts val="0"/>
              </a:spcBef>
              <a:spcAft>
                <a:spcPts val="0"/>
              </a:spcAft>
              <a:buNone/>
            </a:pPr>
            <a:r>
              <a:rPr lang="en"/>
              <a:t>2)</a:t>
            </a:r>
            <a:r>
              <a:rPr lang="en">
                <a:solidFill>
                  <a:schemeClr val="dk1"/>
                </a:solidFill>
              </a:rPr>
              <a:t> </a:t>
            </a:r>
            <a:r>
              <a:rPr lang="en" sz="1200">
                <a:solidFill>
                  <a:schemeClr val="dk1"/>
                </a:solidFill>
                <a:latin typeface="DM Mono"/>
                <a:ea typeface="DM Mono"/>
                <a:cs typeface="DM Mono"/>
                <a:sym typeface="DM Mono"/>
              </a:rPr>
              <a:t>Designed and built in house to be easily transportable and low cost</a:t>
            </a:r>
            <a:endParaRPr>
              <a:solidFill>
                <a:schemeClr val="dk1"/>
              </a:solidFill>
            </a:endParaRPr>
          </a:p>
          <a:p>
            <a:pPr indent="0" lvl="0" marL="0" rtl="0" algn="l">
              <a:spcBef>
                <a:spcPts val="0"/>
              </a:spcBef>
              <a:spcAft>
                <a:spcPts val="0"/>
              </a:spcAft>
              <a:buNone/>
            </a:pPr>
            <a:r>
              <a:rPr lang="en">
                <a:solidFill>
                  <a:schemeClr val="dk1"/>
                </a:solidFill>
              </a:rPr>
              <a:t>3) instrumentation package: s-type load cell, pressure transducers for both combustion chamber and feed lines, beam load cells for tank weight measurement</a:t>
            </a:r>
            <a:endParaRPr>
              <a:solidFill>
                <a:schemeClr val="dk1"/>
              </a:solidFill>
            </a:endParaRPr>
          </a:p>
          <a:p>
            <a:pPr indent="0" lvl="0" marL="0" rtl="0" algn="l">
              <a:spcBef>
                <a:spcPts val="0"/>
              </a:spcBef>
              <a:spcAft>
                <a:spcPts val="0"/>
              </a:spcAft>
              <a:buNone/>
            </a:pPr>
            <a:r>
              <a:rPr lang="en">
                <a:solidFill>
                  <a:schemeClr val="dk1"/>
                </a:solidFill>
              </a:rPr>
              <a:t>4) The main control hardware is aft of the vertical thrust beam, such as the servo actuated ball valve, emergency pressure relief valve, and the DAQ and main electronics. [explain more if needed]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TODO: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3d printed plates to aluminum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Extend the spacing of the nitrous tank and vertical frame for safety (separating the burn area from components)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Might need to use another anchor bolt?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angle of Nitrogen tank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Find out optimal angle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 at Lavinia’s suggestion on Teams chat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Figure out height of the motor plate for the motor’s centerline to be in line with the load cell</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87c0cb815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87c0cb815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factor of safety was determined through a statics analysis of the test stand with the applied load (thrust) and masses of beams. The minimum factor of safety of this low thrust is 81.5 under the assumption ALL of the force applies in shear across the front anchor bolt.</a:t>
            </a:r>
            <a:endParaRPr/>
          </a:p>
          <a:p>
            <a:pPr indent="0" lvl="0" marL="0" rtl="0" algn="l">
              <a:spcBef>
                <a:spcPts val="0"/>
              </a:spcBef>
              <a:spcAft>
                <a:spcPts val="0"/>
              </a:spcAft>
              <a:buNone/>
            </a:pPr>
            <a:r>
              <a:rPr lang="en"/>
              <a:t>The test stand is designed to be close to the ground to reduce the applied torque to the system. The design benefited from the length between </a:t>
            </a:r>
            <a:r>
              <a:rPr lang="en"/>
              <a:t>anchor bolts reducing any moment on the system.</a:t>
            </a:r>
            <a:endParaRPr/>
          </a:p>
          <a:p>
            <a:pPr indent="0" lvl="0" marL="0" rtl="0" algn="l">
              <a:spcBef>
                <a:spcPts val="0"/>
              </a:spcBef>
              <a:spcAft>
                <a:spcPts val="0"/>
              </a:spcAft>
              <a:buNone/>
            </a:pPr>
            <a:r>
              <a:rPr lang="en"/>
              <a:t>The test stand is also grounded using the metal rods at the test site location.</a:t>
            </a:r>
            <a:endParaRPr/>
          </a:p>
          <a:p>
            <a:pPr indent="0" lvl="0" marL="0" rtl="0" algn="l">
              <a:spcBef>
                <a:spcPts val="0"/>
              </a:spcBef>
              <a:spcAft>
                <a:spcPts val="0"/>
              </a:spcAft>
              <a:buNone/>
            </a:pPr>
            <a:r>
              <a:rPr lang="en"/>
              <a:t>The design was chosen to use components readily available in the AeroMavs lab.</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8e5b875e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8e5b875e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8b239d69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8b239d69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1"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62" name="Google Shape;62;p11"/>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21" name="Google Shape;21;p4"/>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5"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28" name="Google Shape;28;p5"/>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6"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33" name="Google Shape;33;p6"/>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7"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39" name="Google Shape;39;p7"/>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498550" y="307225"/>
            <a:ext cx="6367800" cy="10539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8"/>
          <p:cNvPicPr preferRelativeResize="0"/>
          <p:nvPr/>
        </p:nvPicPr>
        <p:blipFill rotWithShape="1">
          <a:blip r:embed="rId2">
            <a:alphaModFix/>
          </a:blip>
          <a:srcRect b="12533" l="0" r="2171" t="14382"/>
          <a:stretch/>
        </p:blipFill>
        <p:spPr>
          <a:xfrm>
            <a:off x="7615000" y="307225"/>
            <a:ext cx="1220300" cy="341826"/>
          </a:xfrm>
          <a:prstGeom prst="rect">
            <a:avLst/>
          </a:prstGeom>
          <a:noFill/>
          <a:ln>
            <a:noFill/>
          </a:ln>
        </p:spPr>
      </p:pic>
      <p:pic>
        <p:nvPicPr>
          <p:cNvPr id="44" name="Google Shape;44;p8" title="Patch.png"/>
          <p:cNvPicPr preferRelativeResize="0"/>
          <p:nvPr/>
        </p:nvPicPr>
        <p:blipFill rotWithShape="1">
          <a:blip r:embed="rId3">
            <a:alphaModFix/>
          </a:blip>
          <a:srcRect b="0" l="9035" r="11282" t="0"/>
          <a:stretch/>
        </p:blipFill>
        <p:spPr>
          <a:xfrm>
            <a:off x="867275" y="1311650"/>
            <a:ext cx="3403851" cy="3203676"/>
          </a:xfrm>
          <a:prstGeom prst="rect">
            <a:avLst/>
          </a:prstGeom>
          <a:noFill/>
          <a:ln>
            <a:noFill/>
          </a:ln>
        </p:spPr>
      </p:pic>
      <p:sp>
        <p:nvSpPr>
          <p:cNvPr id="45" name="Google Shape;45;p8"/>
          <p:cNvSpPr txBox="1"/>
          <p:nvPr>
            <p:ph idx="1" type="body"/>
          </p:nvPr>
        </p:nvSpPr>
        <p:spPr>
          <a:xfrm>
            <a:off x="5356550" y="1152475"/>
            <a:ext cx="34758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DM Mono"/>
                <a:ea typeface="DM Mono"/>
                <a:cs typeface="DM Mono"/>
                <a:sym typeface="DM Mono"/>
              </a:defRPr>
            </a:lvl1pPr>
            <a:lvl2pPr lvl="1">
              <a:buNone/>
              <a:defRPr>
                <a:latin typeface="DM Mono"/>
                <a:ea typeface="DM Mono"/>
                <a:cs typeface="DM Mono"/>
                <a:sym typeface="DM Mono"/>
              </a:defRPr>
            </a:lvl2pPr>
            <a:lvl3pPr lvl="2">
              <a:buNone/>
              <a:defRPr>
                <a:latin typeface="DM Mono"/>
                <a:ea typeface="DM Mono"/>
                <a:cs typeface="DM Mono"/>
                <a:sym typeface="DM Mono"/>
              </a:defRPr>
            </a:lvl3pPr>
            <a:lvl4pPr lvl="3">
              <a:buNone/>
              <a:defRPr>
                <a:latin typeface="DM Mono"/>
                <a:ea typeface="DM Mono"/>
                <a:cs typeface="DM Mono"/>
                <a:sym typeface="DM Mono"/>
              </a:defRPr>
            </a:lvl4pPr>
            <a:lvl5pPr lvl="4">
              <a:buNone/>
              <a:defRPr>
                <a:latin typeface="DM Mono"/>
                <a:ea typeface="DM Mono"/>
                <a:cs typeface="DM Mono"/>
                <a:sym typeface="DM Mono"/>
              </a:defRPr>
            </a:lvl5pPr>
            <a:lvl6pPr lvl="5">
              <a:buNone/>
              <a:defRPr>
                <a:latin typeface="DM Mono"/>
                <a:ea typeface="DM Mono"/>
                <a:cs typeface="DM Mono"/>
                <a:sym typeface="DM Mono"/>
              </a:defRPr>
            </a:lvl6pPr>
            <a:lvl7pPr lvl="6">
              <a:buNone/>
              <a:defRPr>
                <a:latin typeface="DM Mono"/>
                <a:ea typeface="DM Mono"/>
                <a:cs typeface="DM Mono"/>
                <a:sym typeface="DM Mono"/>
              </a:defRPr>
            </a:lvl7pPr>
            <a:lvl8pPr lvl="7">
              <a:buNone/>
              <a:defRPr>
                <a:latin typeface="DM Mono"/>
                <a:ea typeface="DM Mono"/>
                <a:cs typeface="DM Mono"/>
                <a:sym typeface="DM Mono"/>
              </a:defRPr>
            </a:lvl8pPr>
            <a:lvl9pPr lvl="8">
              <a:buNone/>
              <a:defRPr>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0" title="Patch.png"/>
          <p:cNvPicPr preferRelativeResize="0"/>
          <p:nvPr/>
        </p:nvPicPr>
        <p:blipFill rotWithShape="1">
          <a:blip r:embed="rId2">
            <a:alphaModFix/>
          </a:blip>
          <a:srcRect b="0" l="9035" r="11282" t="0"/>
          <a:stretch/>
        </p:blipFill>
        <p:spPr>
          <a:xfrm>
            <a:off x="8187477" y="49825"/>
            <a:ext cx="910149" cy="856625"/>
          </a:xfrm>
          <a:prstGeom prst="rect">
            <a:avLst/>
          </a:prstGeom>
          <a:noFill/>
          <a:ln>
            <a:noFill/>
          </a:ln>
        </p:spPr>
      </p:pic>
      <p:pic>
        <p:nvPicPr>
          <p:cNvPr id="56" name="Google Shape;56;p10"/>
          <p:cNvPicPr preferRelativeResize="0"/>
          <p:nvPr/>
        </p:nvPicPr>
        <p:blipFill rotWithShape="1">
          <a:blip r:embed="rId3">
            <a:alphaModFix/>
          </a:blip>
          <a:srcRect b="12533" l="0" r="2171" t="14382"/>
          <a:stretch/>
        </p:blipFill>
        <p:spPr>
          <a:xfrm>
            <a:off x="6967175" y="307225"/>
            <a:ext cx="1220300" cy="3418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1pPr>
            <a:lvl2pPr lvl="1">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2pPr>
            <a:lvl3pPr lvl="2">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3pPr>
            <a:lvl4pPr lvl="3">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4pPr>
            <a:lvl5pPr lvl="4">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5pPr>
            <a:lvl6pPr lvl="5">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6pPr>
            <a:lvl7pPr lvl="6">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7pPr>
            <a:lvl8pPr lvl="7">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8pPr>
            <a:lvl9pPr lvl="8">
              <a:spcBef>
                <a:spcPts val="0"/>
              </a:spcBef>
              <a:spcAft>
                <a:spcPts val="0"/>
              </a:spcAft>
              <a:buClr>
                <a:schemeClr val="dk1"/>
              </a:buClr>
              <a:buSzPts val="2800"/>
              <a:buFont typeface="DM Mono"/>
              <a:buNone/>
              <a:defRPr sz="2800">
                <a:solidFill>
                  <a:schemeClr val="dk1"/>
                </a:solidFill>
                <a:latin typeface="DM Mono"/>
                <a:ea typeface="DM Mono"/>
                <a:cs typeface="DM Mono"/>
                <a:sym typeface="DM Mono"/>
              </a:defRPr>
            </a:lvl9pPr>
          </a:lstStyle>
          <a:p/>
        </p:txBody>
      </p:sp>
      <p:sp>
        <p:nvSpPr>
          <p:cNvPr id="7" name="Google Shape;7;p1"/>
          <p:cNvSpPr txBox="1"/>
          <p:nvPr>
            <p:ph idx="1" type="body"/>
          </p:nvPr>
        </p:nvSpPr>
        <p:spPr>
          <a:xfrm>
            <a:off x="311700" y="11322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DM Mono"/>
              <a:buChar char="●"/>
              <a:defRPr sz="1800">
                <a:solidFill>
                  <a:schemeClr val="dk2"/>
                </a:solidFill>
                <a:latin typeface="DM Mono"/>
                <a:ea typeface="DM Mono"/>
                <a:cs typeface="DM Mono"/>
                <a:sym typeface="DM Mono"/>
              </a:defRPr>
            </a:lvl1pPr>
            <a:lvl2pPr indent="-317500" lvl="1" marL="9144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2pPr>
            <a:lvl3pPr indent="-317500" lvl="2" marL="13716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3pPr>
            <a:lvl4pPr indent="-317500" lvl="3" marL="18288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4pPr>
            <a:lvl5pPr indent="-317500" lvl="4" marL="22860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5pPr>
            <a:lvl6pPr indent="-317500" lvl="5" marL="27432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6pPr>
            <a:lvl7pPr indent="-317500" lvl="6" marL="32004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7pPr>
            <a:lvl8pPr indent="-317500" lvl="7" marL="36576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8pPr>
            <a:lvl9pPr indent="-317500" lvl="8" marL="4114800">
              <a:lnSpc>
                <a:spcPct val="115000"/>
              </a:lnSpc>
              <a:spcBef>
                <a:spcPts val="0"/>
              </a:spcBef>
              <a:spcAft>
                <a:spcPts val="0"/>
              </a:spcAft>
              <a:buClr>
                <a:schemeClr val="dk2"/>
              </a:buClr>
              <a:buSzPts val="1400"/>
              <a:buFont typeface="DM Mono"/>
              <a:buChar char="■"/>
              <a:defRPr>
                <a:solidFill>
                  <a:schemeClr val="dk2"/>
                </a:solidFill>
                <a:latin typeface="DM Mono"/>
                <a:ea typeface="DM Mono"/>
                <a:cs typeface="DM Mono"/>
                <a:sym typeface="DM Mon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comments" Target="../comments/comment35.xml"/><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10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7.png"/><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comments" Target="../comments/commen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comments" Target="../comments/comment3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comments" Target="../comments/comment38.xml"/><Relationship Id="rId4" Type="http://schemas.openxmlformats.org/officeDocument/2006/relationships/image" Target="../media/image106.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9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0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comments" Target="../comments/comment39.xml"/><Relationship Id="rId4" Type="http://schemas.openxmlformats.org/officeDocument/2006/relationships/hyperlink" Target="https://www.apogeerockets.com/Rocket_Motors/AeroTech_Accessories/First_Fire_Starter?cPath=7_160&amp;"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comments" Target="../comments/commen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slide" Target="/ppt/slides/slide14.xml"/><Relationship Id="rId10" Type="http://schemas.openxmlformats.org/officeDocument/2006/relationships/slide" Target="/ppt/slides/slide107.xml"/><Relationship Id="rId9" Type="http://schemas.openxmlformats.org/officeDocument/2006/relationships/slide" Target="/ppt/slides/slide95.xml"/><Relationship Id="rId5" Type="http://schemas.openxmlformats.org/officeDocument/2006/relationships/slide" Target="/ppt/slides/slide33.xml"/><Relationship Id="rId6" Type="http://schemas.openxmlformats.org/officeDocument/2006/relationships/slide" Target="/ppt/slides/slide44.xml"/><Relationship Id="rId7" Type="http://schemas.openxmlformats.org/officeDocument/2006/relationships/slide" Target="/ppt/slides/slide70.xml"/><Relationship Id="rId8" Type="http://schemas.openxmlformats.org/officeDocument/2006/relationships/slide" Target="/ppt/slides/slide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omments" Target="../comments/commen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hyperlink" Target="https://www.soundingrocket.org/uploads/9/0/6/4/9064598/2025-irec_dteg_v1.1.6_02-14-25.pdf" TargetMode="External"/><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omments" Target="../comments/comment8.xml"/><Relationship Id="rId4" Type="http://schemas.openxmlformats.org/officeDocument/2006/relationships/hyperlink" Target="https://www.soundingrocket.org/uploads/9/0/6/4/9064598/2025-irec_dteg_v1.1.6_02-14-25.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comments" Target="../comments/comment9.xml"/><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comments" Target="../comments/commen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comments" Target="../comments/commen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1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comments" Target="../comments/commen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comments" Target="../comments/comment1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comments" Target="../comments/comment15.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comments" Target="../comments/comment1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comments" Target="../comments/commen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comments" Target="../comments/comment18.xml"/><Relationship Id="rId4" Type="http://schemas.openxmlformats.org/officeDocument/2006/relationships/image" Target="../media/image34.png"/><Relationship Id="rId5" Type="http://schemas.openxmlformats.org/officeDocument/2006/relationships/slide" Target="/ppt/slides/slide49.xml"/><Relationship Id="rId6" Type="http://schemas.openxmlformats.org/officeDocument/2006/relationships/slide" Target="/ppt/slides/slide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comments" Target="../comments/comment19.xml"/><Relationship Id="rId4" Type="http://schemas.openxmlformats.org/officeDocument/2006/relationships/image" Target="../media/image46.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comments" Target="../comments/comment20.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comments" Target="../comments/commen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slide" Target="/ppt/slides/slide47.xml"/><Relationship Id="rId4" Type="http://schemas.openxmlformats.org/officeDocument/2006/relationships/slide" Target="/ppt/slides/slide39.xml"/><Relationship Id="rId5"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slide" Target="/ppt/slides/slide24.xml"/><Relationship Id="rId4" Type="http://schemas.openxmlformats.org/officeDocument/2006/relationships/slide" Target="/ppt/slides/slide26.xml"/><Relationship Id="rId5"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40.jpg"/><Relationship Id="rId5" Type="http://schemas.openxmlformats.org/officeDocument/2006/relationships/image" Target="../media/image28.jpg"/><Relationship Id="rId6" Type="http://schemas.openxmlformats.org/officeDocument/2006/relationships/image" Target="../media/image32.jpg"/><Relationship Id="rId7" Type="http://schemas.openxmlformats.org/officeDocument/2006/relationships/image" Target="../media/image1.jpg"/><Relationship Id="rId8"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comments" Target="../comments/commen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comments" Target="../comments/comment23.xml"/><Relationship Id="rId4" Type="http://schemas.openxmlformats.org/officeDocument/2006/relationships/image" Target="../media/image49.png"/><Relationship Id="rId5" Type="http://schemas.openxmlformats.org/officeDocument/2006/relationships/image" Target="../media/image7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47.png"/><Relationship Id="rId5" Type="http://schemas.openxmlformats.org/officeDocument/2006/relationships/image" Target="../media/image55.png"/><Relationship Id="rId6" Type="http://schemas.openxmlformats.org/officeDocument/2006/relationships/image" Target="../media/image67.png"/><Relationship Id="rId7"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comments" Target="../comments/comment24.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comments" Target="../comments/commen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comments" Target="../comments/comment26.xml"/><Relationship Id="rId4" Type="http://schemas.openxmlformats.org/officeDocument/2006/relationships/image" Target="../media/image6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comments" Target="../comments/comment27.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comments" Target="../comments/comment28.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90.jp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comments" Target="../comments/commen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comments" Target="../comments/commen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76.jp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8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comments" Target="../comments/comment31.xml"/><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0.jpg"/><Relationship Id="rId4" Type="http://schemas.openxmlformats.org/officeDocument/2006/relationships/image" Target="../media/image8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8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9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comments" Target="../comments/comment32.xml"/><Relationship Id="rId4" Type="http://schemas.openxmlformats.org/officeDocument/2006/relationships/image" Target="../media/image110.png"/><Relationship Id="rId5"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comments" Target="../comments/comment33.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comments" Target="../comments/comment34.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idx="1" type="subTitle"/>
          </p:nvPr>
        </p:nvSpPr>
        <p:spPr>
          <a:xfrm>
            <a:off x="1623525" y="3662950"/>
            <a:ext cx="6270300" cy="877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rPr>
              <a:t>Critical Design Review: </a:t>
            </a:r>
            <a:endParaRPr b="1" sz="2400">
              <a:solidFill>
                <a:schemeClr val="dk1"/>
              </a:solidFill>
            </a:endParaRPr>
          </a:p>
          <a:p>
            <a:pPr indent="0" lvl="0" marL="0" rtl="0" algn="ctr">
              <a:spcBef>
                <a:spcPts val="0"/>
              </a:spcBef>
              <a:spcAft>
                <a:spcPts val="0"/>
              </a:spcAft>
              <a:buNone/>
            </a:pPr>
            <a:r>
              <a:rPr b="1" lang="en" sz="2100">
                <a:solidFill>
                  <a:schemeClr val="dk1"/>
                </a:solidFill>
              </a:rPr>
              <a:t>Hybrid Experimental Engine-1 (HX-1)</a:t>
            </a:r>
            <a:endParaRPr b="1" sz="2100">
              <a:solidFill>
                <a:schemeClr val="dk1"/>
              </a:solidFill>
            </a:endParaRPr>
          </a:p>
        </p:txBody>
      </p:sp>
      <p:pic>
        <p:nvPicPr>
          <p:cNvPr id="70" name="Google Shape;70;p13" title="Patch.png"/>
          <p:cNvPicPr preferRelativeResize="0"/>
          <p:nvPr/>
        </p:nvPicPr>
        <p:blipFill rotWithShape="1">
          <a:blip r:embed="rId3">
            <a:alphaModFix/>
          </a:blip>
          <a:srcRect b="0" l="9035" r="11282" t="0"/>
          <a:stretch/>
        </p:blipFill>
        <p:spPr>
          <a:xfrm>
            <a:off x="2767500" y="233250"/>
            <a:ext cx="3736401" cy="3516676"/>
          </a:xfrm>
          <a:prstGeom prst="rect">
            <a:avLst/>
          </a:prstGeom>
          <a:noFill/>
          <a:ln>
            <a:noFill/>
          </a:ln>
        </p:spPr>
      </p:pic>
      <p:sp>
        <p:nvSpPr>
          <p:cNvPr id="71" name="Google Shape;7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76575" y="24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Organizations Consulted</a:t>
            </a:r>
            <a:endParaRPr/>
          </a:p>
        </p:txBody>
      </p:sp>
      <p:sp>
        <p:nvSpPr>
          <p:cNvPr id="260" name="Google Shape;260;p22"/>
          <p:cNvSpPr txBox="1"/>
          <p:nvPr>
            <p:ph idx="1" type="body"/>
          </p:nvPr>
        </p:nvSpPr>
        <p:spPr>
          <a:xfrm>
            <a:off x="4077700" y="1001000"/>
            <a:ext cx="4426200" cy="20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rPr>
              <a:t>Rice Eclipse: Titan 2</a:t>
            </a:r>
            <a:endParaRPr sz="1200">
              <a:solidFill>
                <a:schemeClr val="dk1"/>
              </a:solidFill>
            </a:endParaRPr>
          </a:p>
          <a:p>
            <a:pPr indent="0" lvl="0" marL="0" rtl="0" algn="l">
              <a:spcBef>
                <a:spcPts val="0"/>
              </a:spcBef>
              <a:spcAft>
                <a:spcPts val="0"/>
              </a:spcAft>
              <a:buNone/>
            </a:pPr>
            <a:r>
              <a:rPr lang="en" sz="1200">
                <a:solidFill>
                  <a:schemeClr val="dk1"/>
                </a:solidFill>
              </a:rPr>
              <a:t>We looked to Rice eclipse for inspiration on designing and testing hybrid engines especially considering their success with Titan 2. They also had a standard for safety, SOP, N2O, Phenolic liner, Test stand</a:t>
            </a:r>
            <a:endParaRPr sz="1200">
              <a:solidFill>
                <a:schemeClr val="dk1"/>
              </a:solidFill>
            </a:endParaRPr>
          </a:p>
          <a:p>
            <a:pPr indent="0" lvl="0" marL="0" rtl="0" algn="l">
              <a:spcBef>
                <a:spcPts val="0"/>
              </a:spcBef>
              <a:spcAft>
                <a:spcPts val="0"/>
              </a:spcAft>
              <a:buNone/>
            </a:pPr>
            <a:r>
              <a:rPr lang="en" sz="1200">
                <a:solidFill>
                  <a:schemeClr val="dk1"/>
                </a:solidFill>
              </a:rPr>
              <a:t>Website:https://eclipse.rice.edu/titan-hybrid-engines</a:t>
            </a:r>
            <a:r>
              <a:rPr lang="en">
                <a:solidFill>
                  <a:schemeClr val="dk1"/>
                </a:solidFill>
              </a:rPr>
              <a:t> </a:t>
            </a:r>
            <a:endParaRPr>
              <a:solidFill>
                <a:schemeClr val="dk1"/>
              </a:solidFill>
            </a:endParaRPr>
          </a:p>
        </p:txBody>
      </p:sp>
      <p:sp>
        <p:nvSpPr>
          <p:cNvPr id="261" name="Google Shape;26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2"/>
          <p:cNvSpPr txBox="1"/>
          <p:nvPr>
            <p:ph idx="1" type="body"/>
          </p:nvPr>
        </p:nvSpPr>
        <p:spPr>
          <a:xfrm>
            <a:off x="4077700" y="3096400"/>
            <a:ext cx="4426200" cy="177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chemeClr val="dk1"/>
                </a:solidFill>
              </a:rPr>
              <a:t>Half-Cat: Mojave Sphinx</a:t>
            </a:r>
            <a:endParaRPr sz="1200">
              <a:solidFill>
                <a:schemeClr val="dk1"/>
              </a:solidFill>
            </a:endParaRPr>
          </a:p>
          <a:p>
            <a:pPr indent="0" lvl="0" marL="0" rtl="0" algn="l">
              <a:spcBef>
                <a:spcPts val="0"/>
              </a:spcBef>
              <a:spcAft>
                <a:spcPts val="0"/>
              </a:spcAft>
              <a:buNone/>
            </a:pPr>
            <a:r>
              <a:rPr lang="en" sz="1200">
                <a:solidFill>
                  <a:schemeClr val="dk1"/>
                </a:solidFill>
              </a:rPr>
              <a:t>We looked to Half-cat to inspiration on the utilization of N2O as an oxidizer and the design specifications to move the fluid. We also looked to their </a:t>
            </a:r>
            <a:r>
              <a:rPr lang="en" sz="1200">
                <a:solidFill>
                  <a:schemeClr val="dk1"/>
                </a:solidFill>
              </a:rPr>
              <a:t>combustion chamber for reference.</a:t>
            </a: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Website:https://www.halfcatrocketry.com/mojave-sphinx</a:t>
            </a:r>
            <a:endParaRPr sz="1200">
              <a:solidFill>
                <a:schemeClr val="dk1"/>
              </a:solidFill>
            </a:endParaRPr>
          </a:p>
        </p:txBody>
      </p:sp>
      <p:pic>
        <p:nvPicPr>
          <p:cNvPr id="263" name="Google Shape;263;p22"/>
          <p:cNvPicPr preferRelativeResize="0"/>
          <p:nvPr/>
        </p:nvPicPr>
        <p:blipFill>
          <a:blip r:embed="rId3">
            <a:alphaModFix/>
          </a:blip>
          <a:stretch>
            <a:fillRect/>
          </a:stretch>
        </p:blipFill>
        <p:spPr>
          <a:xfrm>
            <a:off x="0" y="3012300"/>
            <a:ext cx="3825425" cy="2131201"/>
          </a:xfrm>
          <a:prstGeom prst="rect">
            <a:avLst/>
          </a:prstGeom>
          <a:noFill/>
          <a:ln>
            <a:noFill/>
          </a:ln>
        </p:spPr>
      </p:pic>
      <p:sp>
        <p:nvSpPr>
          <p:cNvPr id="264" name="Google Shape;264;p22"/>
          <p:cNvSpPr txBox="1"/>
          <p:nvPr/>
        </p:nvSpPr>
        <p:spPr>
          <a:xfrm>
            <a:off x="5819225"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DM Mono"/>
                <a:ea typeface="DM Mono"/>
                <a:cs typeface="DM Mono"/>
                <a:sym typeface="DM Mono"/>
              </a:rPr>
              <a:t>Current Speaker: Mr. Aero Mavs</a:t>
            </a:r>
            <a:endParaRPr sz="900">
              <a:solidFill>
                <a:schemeClr val="dk1"/>
              </a:solidFill>
              <a:latin typeface="DM Mono"/>
              <a:ea typeface="DM Mono"/>
              <a:cs typeface="DM Mono"/>
              <a:sym typeface="DM Mono"/>
            </a:endParaRPr>
          </a:p>
          <a:p>
            <a:pPr indent="0" lvl="0" marL="0" rtl="0" algn="l">
              <a:spcBef>
                <a:spcPts val="0"/>
              </a:spcBef>
              <a:spcAft>
                <a:spcPts val="0"/>
              </a:spcAft>
              <a:buNone/>
            </a:pPr>
            <a:r>
              <a:rPr lang="en" sz="900">
                <a:solidFill>
                  <a:schemeClr val="dk1"/>
                </a:solidFill>
                <a:latin typeface="DM Mono"/>
                <a:ea typeface="DM Mono"/>
                <a:cs typeface="DM Mono"/>
                <a:sym typeface="DM Mono"/>
              </a:rPr>
              <a:t>Next Speaker: Ms. Aero Mavs</a:t>
            </a:r>
            <a:endParaRPr sz="900">
              <a:solidFill>
                <a:schemeClr val="dk1"/>
              </a:solidFill>
              <a:latin typeface="DM Mono"/>
              <a:ea typeface="DM Mono"/>
              <a:cs typeface="DM Mono"/>
              <a:sym typeface="DM Mono"/>
            </a:endParaRPr>
          </a:p>
        </p:txBody>
      </p:sp>
      <p:pic>
        <p:nvPicPr>
          <p:cNvPr id="265" name="Google Shape;265;p22"/>
          <p:cNvPicPr preferRelativeResize="0"/>
          <p:nvPr/>
        </p:nvPicPr>
        <p:blipFill>
          <a:blip r:embed="rId4">
            <a:alphaModFix/>
          </a:blip>
          <a:stretch>
            <a:fillRect/>
          </a:stretch>
        </p:blipFill>
        <p:spPr>
          <a:xfrm>
            <a:off x="0" y="894450"/>
            <a:ext cx="3825425" cy="21178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Nitrous Thermal Control</a:t>
            </a:r>
            <a:endParaRPr/>
          </a:p>
        </p:txBody>
      </p:sp>
      <p:sp>
        <p:nvSpPr>
          <p:cNvPr id="1195" name="Google Shape;1195;p11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nitrous tank will be thermally controlled by a water bath that contains a </a:t>
            </a:r>
            <a:r>
              <a:rPr lang="en">
                <a:solidFill>
                  <a:schemeClr val="dk1"/>
                </a:solidFill>
              </a:rPr>
              <a:t>heater and cooling system.</a:t>
            </a:r>
            <a:endParaRPr>
              <a:solidFill>
                <a:schemeClr val="dk1"/>
              </a:solidFill>
            </a:endParaRPr>
          </a:p>
          <a:p>
            <a:pPr indent="0" lvl="0" marL="0" rtl="0" algn="l">
              <a:spcBef>
                <a:spcPts val="1200"/>
              </a:spcBef>
              <a:spcAft>
                <a:spcPts val="0"/>
              </a:spcAft>
              <a:buNone/>
            </a:pPr>
            <a:r>
              <a:rPr lang="en">
                <a:solidFill>
                  <a:schemeClr val="dk1"/>
                </a:solidFill>
              </a:rPr>
              <a:t>Load cell measures weight of entire water bath + tank</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p>
        </p:txBody>
      </p:sp>
      <p:sp>
        <p:nvSpPr>
          <p:cNvPr id="1196" name="Google Shape;1196;p112"/>
          <p:cNvSpPr txBox="1"/>
          <p:nvPr/>
        </p:nvSpPr>
        <p:spPr>
          <a:xfrm>
            <a:off x="5258850" y="22324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highlight>
                  <a:srgbClr val="FF0000"/>
                </a:highlight>
              </a:rPr>
              <a:t>Add model</a:t>
            </a:r>
            <a:endParaRPr sz="1800">
              <a:solidFill>
                <a:schemeClr val="accent2"/>
              </a:solidFill>
              <a:highlight>
                <a:srgbClr val="FF0000"/>
              </a:highlight>
            </a:endParaRPr>
          </a:p>
        </p:txBody>
      </p:sp>
      <p:pic>
        <p:nvPicPr>
          <p:cNvPr id="1197" name="Google Shape;1197;p112" title="Screenshot 2025-10-16 at 8.05.52 PM.png"/>
          <p:cNvPicPr preferRelativeResize="0"/>
          <p:nvPr/>
        </p:nvPicPr>
        <p:blipFill>
          <a:blip r:embed="rId4">
            <a:alphaModFix/>
          </a:blip>
          <a:stretch>
            <a:fillRect/>
          </a:stretch>
        </p:blipFill>
        <p:spPr>
          <a:xfrm>
            <a:off x="5081688" y="863550"/>
            <a:ext cx="3103585" cy="3416400"/>
          </a:xfrm>
          <a:prstGeom prst="rect">
            <a:avLst/>
          </a:prstGeom>
          <a:noFill/>
          <a:ln>
            <a:noFill/>
          </a:ln>
        </p:spPr>
      </p:pic>
      <p:sp>
        <p:nvSpPr>
          <p:cNvPr id="1198" name="Google Shape;1198;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9" name="Google Shape;1199;p112"/>
          <p:cNvSpPr txBox="1"/>
          <p:nvPr/>
        </p:nvSpPr>
        <p:spPr>
          <a:xfrm>
            <a:off x="152400" y="4719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200" name="Google Shape;1200;p112"/>
          <p:cNvSpPr txBox="1"/>
          <p:nvPr>
            <p:ph idx="2" type="body"/>
          </p:nvPr>
        </p:nvSpPr>
        <p:spPr>
          <a:xfrm>
            <a:off x="5325150" y="4326025"/>
            <a:ext cx="2793000" cy="393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1200"/>
              </a:spcAft>
              <a:buNone/>
            </a:pPr>
            <a:r>
              <a:rPr lang="en">
                <a:solidFill>
                  <a:schemeClr val="dk1"/>
                </a:solidFill>
              </a:rPr>
              <a:t>Model Made on Solidworks by AeroMavs Hybrid Division</a:t>
            </a:r>
            <a:endParaRPr>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Chassis Assembly</a:t>
            </a:r>
            <a:endParaRPr/>
          </a:p>
        </p:txBody>
      </p:sp>
      <p:sp>
        <p:nvSpPr>
          <p:cNvPr id="1206" name="Google Shape;1206;p11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Frame construction:</a:t>
            </a:r>
            <a:endParaRPr>
              <a:solidFill>
                <a:schemeClr val="dk1"/>
              </a:solidFill>
            </a:endParaRPr>
          </a:p>
          <a:p>
            <a:pPr indent="0" lvl="0" marL="0" rtl="0" algn="l">
              <a:spcBef>
                <a:spcPts val="1200"/>
              </a:spcBef>
              <a:spcAft>
                <a:spcPts val="0"/>
              </a:spcAft>
              <a:buNone/>
            </a:pPr>
            <a:r>
              <a:rPr lang="en">
                <a:solidFill>
                  <a:schemeClr val="dk1"/>
                </a:solidFill>
              </a:rPr>
              <a:t>Cots</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12x Bolts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12x Nuts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1x All thread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16x washers</a:t>
            </a:r>
            <a:endParaRPr>
              <a:solidFill>
                <a:schemeClr val="dk1"/>
              </a:solidFill>
            </a:endParaRPr>
          </a:p>
          <a:p>
            <a:pPr indent="0" lvl="0" marL="0" rtl="0" algn="l">
              <a:spcBef>
                <a:spcPts val="1200"/>
              </a:spcBef>
              <a:spcAft>
                <a:spcPts val="0"/>
              </a:spcAft>
              <a:buNone/>
            </a:pPr>
            <a:r>
              <a:rPr lang="en">
                <a:solidFill>
                  <a:schemeClr val="dk1"/>
                </a:solidFill>
              </a:rPr>
              <a:t>Surplus</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4x Unistruts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10x T-slots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4x U bolts</a:t>
            </a:r>
            <a:endParaRPr>
              <a:solidFill>
                <a:schemeClr val="dk1"/>
              </a:solidFill>
            </a:endParaRPr>
          </a:p>
        </p:txBody>
      </p:sp>
      <p:pic>
        <p:nvPicPr>
          <p:cNvPr id="1207" name="Google Shape;1207;p113" title="Screenshot 2025-10-16 at 8.22.56 PM.png"/>
          <p:cNvPicPr preferRelativeResize="0"/>
          <p:nvPr/>
        </p:nvPicPr>
        <p:blipFill>
          <a:blip r:embed="rId3">
            <a:alphaModFix/>
          </a:blip>
          <a:stretch>
            <a:fillRect/>
          </a:stretch>
        </p:blipFill>
        <p:spPr>
          <a:xfrm>
            <a:off x="2655600" y="2017913"/>
            <a:ext cx="5870000" cy="1685525"/>
          </a:xfrm>
          <a:prstGeom prst="rect">
            <a:avLst/>
          </a:prstGeom>
          <a:noFill/>
          <a:ln>
            <a:noFill/>
          </a:ln>
        </p:spPr>
      </p:pic>
      <p:sp>
        <p:nvSpPr>
          <p:cNvPr id="1208" name="Google Shape;1208;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9" name="Google Shape;1209;p113"/>
          <p:cNvSpPr txBox="1"/>
          <p:nvPr>
            <p:ph idx="2" type="body"/>
          </p:nvPr>
        </p:nvSpPr>
        <p:spPr>
          <a:xfrm>
            <a:off x="5732600" y="3808700"/>
            <a:ext cx="2793000" cy="393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1200"/>
              </a:spcAft>
              <a:buNone/>
            </a:pPr>
            <a:r>
              <a:rPr lang="en">
                <a:solidFill>
                  <a:schemeClr val="dk1"/>
                </a:solidFill>
              </a:rPr>
              <a:t>Model Made on Solidworks by AeroMavs Hybrid Division</a:t>
            </a:r>
            <a:endParaRPr>
              <a:solidFill>
                <a:schemeClr val="dk1"/>
              </a:solidFill>
            </a:endParaRPr>
          </a:p>
        </p:txBody>
      </p:sp>
      <p:sp>
        <p:nvSpPr>
          <p:cNvPr id="1210" name="Google Shape;1210;p113"/>
          <p:cNvSpPr txBox="1"/>
          <p:nvPr/>
        </p:nvSpPr>
        <p:spPr>
          <a:xfrm>
            <a:off x="152400" y="4719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Mounting</a:t>
            </a:r>
            <a:endParaRPr/>
          </a:p>
        </p:txBody>
      </p:sp>
      <p:sp>
        <p:nvSpPr>
          <p:cNvPr id="1216" name="Google Shape;1216;p1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solidFill>
                  <a:schemeClr val="dk1"/>
                </a:solidFill>
              </a:rPr>
              <a:t>Ex-1 Mount</a:t>
            </a:r>
            <a:endParaRPr>
              <a:solidFill>
                <a:schemeClr val="dk1"/>
              </a:solidFill>
            </a:endParaRPr>
          </a:p>
          <a:p>
            <a:pPr indent="-290830" lvl="0" marL="457200" rtl="0" algn="l">
              <a:spcBef>
                <a:spcPts val="1200"/>
              </a:spcBef>
              <a:spcAft>
                <a:spcPts val="0"/>
              </a:spcAft>
              <a:buClr>
                <a:schemeClr val="dk1"/>
              </a:buClr>
              <a:buSzPct val="100000"/>
              <a:buChar char="●"/>
            </a:pPr>
            <a:r>
              <a:rPr lang="en">
                <a:solidFill>
                  <a:schemeClr val="dk1"/>
                </a:solidFill>
              </a:rPr>
              <a:t>Test bed combustion will be mounted to a plate using U bolts to secure it radially </a:t>
            </a:r>
            <a:endParaRPr>
              <a:solidFill>
                <a:schemeClr val="dk1"/>
              </a:solidFill>
            </a:endParaRPr>
          </a:p>
          <a:p>
            <a:pPr indent="-290830" lvl="0" marL="457200" rtl="0" algn="l">
              <a:spcBef>
                <a:spcPts val="0"/>
              </a:spcBef>
              <a:spcAft>
                <a:spcPts val="0"/>
              </a:spcAft>
              <a:buClr>
                <a:schemeClr val="dk1"/>
              </a:buClr>
              <a:buSzPct val="100000"/>
              <a:buChar char="●"/>
            </a:pPr>
            <a:r>
              <a:rPr lang="en">
                <a:solidFill>
                  <a:schemeClr val="dk1"/>
                </a:solidFill>
              </a:rPr>
              <a:t>A vertical bracing to transfer axial motion into the load cell.</a:t>
            </a:r>
            <a:endParaRPr>
              <a:solidFill>
                <a:schemeClr val="dk1"/>
              </a:solidFill>
            </a:endParaRPr>
          </a:p>
          <a:p>
            <a:pPr indent="-290830" lvl="0" marL="457200" rtl="0" algn="l">
              <a:spcBef>
                <a:spcPts val="0"/>
              </a:spcBef>
              <a:spcAft>
                <a:spcPts val="0"/>
              </a:spcAft>
              <a:buClr>
                <a:schemeClr val="dk1"/>
              </a:buClr>
              <a:buSzPct val="100000"/>
              <a:buChar char="●"/>
            </a:pPr>
            <a:r>
              <a:rPr lang="en">
                <a:solidFill>
                  <a:schemeClr val="dk1"/>
                </a:solidFill>
              </a:rPr>
              <a:t>The mounting plate will be on 2 linear telescoping rails.</a:t>
            </a:r>
            <a:endParaRPr>
              <a:solidFill>
                <a:schemeClr val="dk1"/>
              </a:solidFill>
            </a:endParaRPr>
          </a:p>
          <a:p>
            <a:pPr indent="0" lvl="0" marL="0" rtl="0" algn="l">
              <a:spcBef>
                <a:spcPts val="1200"/>
              </a:spcBef>
              <a:spcAft>
                <a:spcPts val="0"/>
              </a:spcAft>
              <a:buNone/>
            </a:pPr>
            <a:r>
              <a:rPr lang="en">
                <a:solidFill>
                  <a:schemeClr val="dk1"/>
                </a:solidFill>
              </a:rPr>
              <a:t>Electronics </a:t>
            </a:r>
            <a:endParaRPr>
              <a:solidFill>
                <a:schemeClr val="dk1"/>
              </a:solidFill>
            </a:endParaRPr>
          </a:p>
          <a:p>
            <a:pPr indent="-290830" lvl="0" marL="457200" rtl="0" algn="l">
              <a:spcBef>
                <a:spcPts val="1200"/>
              </a:spcBef>
              <a:spcAft>
                <a:spcPts val="0"/>
              </a:spcAft>
              <a:buClr>
                <a:schemeClr val="dk1"/>
              </a:buClr>
              <a:buSzPct val="100000"/>
              <a:buChar char="●"/>
            </a:pPr>
            <a:r>
              <a:rPr lang="en">
                <a:solidFill>
                  <a:schemeClr val="dk1"/>
                </a:solidFill>
              </a:rPr>
              <a:t>All electronics will be in waterproof closures protecting all components from the elements.</a:t>
            </a:r>
            <a:endParaRPr>
              <a:solidFill>
                <a:schemeClr val="dk1"/>
              </a:solidFill>
            </a:endParaRPr>
          </a:p>
          <a:p>
            <a:pPr indent="0" lvl="0" marL="0" rtl="0" algn="l">
              <a:spcBef>
                <a:spcPts val="1200"/>
              </a:spcBef>
              <a:spcAft>
                <a:spcPts val="0"/>
              </a:spcAft>
              <a:buNone/>
            </a:pPr>
            <a:r>
              <a:rPr lang="en">
                <a:solidFill>
                  <a:schemeClr val="dk1"/>
                </a:solidFill>
              </a:rPr>
              <a:t>Oxidizer and nitrogen purge tank</a:t>
            </a:r>
            <a:endParaRPr>
              <a:solidFill>
                <a:schemeClr val="dk1"/>
              </a:solidFill>
            </a:endParaRPr>
          </a:p>
          <a:p>
            <a:pPr indent="-290830" lvl="0" marL="457200" rtl="0" algn="l">
              <a:spcBef>
                <a:spcPts val="1200"/>
              </a:spcBef>
              <a:spcAft>
                <a:spcPts val="0"/>
              </a:spcAft>
              <a:buClr>
                <a:schemeClr val="dk1"/>
              </a:buClr>
              <a:buSzPct val="100000"/>
              <a:buChar char="●"/>
            </a:pPr>
            <a:r>
              <a:rPr lang="en">
                <a:solidFill>
                  <a:schemeClr val="dk1"/>
                </a:solidFill>
              </a:rPr>
              <a:t>The nitrous tank will sit atop the test stand in a water bath. The nitrogen tank will be supported with a vertical beam.</a:t>
            </a:r>
            <a:endParaRPr>
              <a:solidFill>
                <a:schemeClr val="dk1"/>
              </a:solidFill>
            </a:endParaRPr>
          </a:p>
        </p:txBody>
      </p:sp>
      <p:pic>
        <p:nvPicPr>
          <p:cNvPr id="1217" name="Google Shape;1217;p114" title="Screenshot 2025-10-07 at 1.13.27 PM.png"/>
          <p:cNvPicPr preferRelativeResize="0"/>
          <p:nvPr/>
        </p:nvPicPr>
        <p:blipFill>
          <a:blip r:embed="rId3">
            <a:alphaModFix/>
          </a:blip>
          <a:stretch>
            <a:fillRect/>
          </a:stretch>
        </p:blipFill>
        <p:spPr>
          <a:xfrm>
            <a:off x="5169075" y="1134662"/>
            <a:ext cx="2749601" cy="1769750"/>
          </a:xfrm>
          <a:prstGeom prst="rect">
            <a:avLst/>
          </a:prstGeom>
          <a:noFill/>
          <a:ln>
            <a:noFill/>
          </a:ln>
        </p:spPr>
      </p:pic>
      <p:pic>
        <p:nvPicPr>
          <p:cNvPr id="1218" name="Google Shape;1218;p114" title="Screenshot 2025-10-07 at 1.42.49 PM.png"/>
          <p:cNvPicPr preferRelativeResize="0"/>
          <p:nvPr/>
        </p:nvPicPr>
        <p:blipFill>
          <a:blip r:embed="rId4">
            <a:alphaModFix/>
          </a:blip>
          <a:stretch>
            <a:fillRect/>
          </a:stretch>
        </p:blipFill>
        <p:spPr>
          <a:xfrm>
            <a:off x="5716038" y="2904425"/>
            <a:ext cx="1655675" cy="1579426"/>
          </a:xfrm>
          <a:prstGeom prst="rect">
            <a:avLst/>
          </a:prstGeom>
          <a:noFill/>
          <a:ln>
            <a:noFill/>
          </a:ln>
        </p:spPr>
      </p:pic>
      <p:sp>
        <p:nvSpPr>
          <p:cNvPr id="1219" name="Google Shape;1219;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0" name="Google Shape;1220;p114"/>
          <p:cNvSpPr txBox="1"/>
          <p:nvPr/>
        </p:nvSpPr>
        <p:spPr>
          <a:xfrm>
            <a:off x="0" y="476847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Transport and Assembly</a:t>
            </a:r>
            <a:endParaRPr/>
          </a:p>
        </p:txBody>
      </p:sp>
      <p:sp>
        <p:nvSpPr>
          <p:cNvPr id="1226" name="Google Shape;1226;p1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Built and assembled on campus.</a:t>
            </a:r>
            <a:endParaRPr/>
          </a:p>
          <a:p>
            <a:pPr indent="-317500" lvl="0" marL="457200" rtl="0" algn="l">
              <a:spcBef>
                <a:spcPts val="0"/>
              </a:spcBef>
              <a:spcAft>
                <a:spcPts val="0"/>
              </a:spcAft>
              <a:buSzPts val="1400"/>
              <a:buChar char="●"/>
            </a:pPr>
            <a:r>
              <a:rPr lang="en"/>
              <a:t>Transported to test site via car or pickup truck (will be confirmed closer to test day)</a:t>
            </a:r>
            <a:endParaRPr/>
          </a:p>
          <a:p>
            <a:pPr indent="0" lvl="0" marL="457200" rtl="0" algn="l">
              <a:spcBef>
                <a:spcPts val="1200"/>
              </a:spcBef>
              <a:spcAft>
                <a:spcPts val="1200"/>
              </a:spcAft>
              <a:buNone/>
            </a:pPr>
            <a:r>
              <a:t/>
            </a:r>
            <a:endParaRPr/>
          </a:p>
        </p:txBody>
      </p:sp>
      <p:sp>
        <p:nvSpPr>
          <p:cNvPr id="1227" name="Google Shape;1227;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8" name="Google Shape;1228;p1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29" name="Google Shape;1229;p115"/>
          <p:cNvSpPr txBox="1"/>
          <p:nvPr/>
        </p:nvSpPr>
        <p:spPr>
          <a:xfrm>
            <a:off x="0"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Analysis</a:t>
            </a:r>
            <a:endParaRPr/>
          </a:p>
        </p:txBody>
      </p:sp>
      <p:sp>
        <p:nvSpPr>
          <p:cNvPr id="1235" name="Google Shape;1235;p1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lang="en">
                <a:solidFill>
                  <a:schemeClr val="dk1"/>
                </a:solidFill>
              </a:rPr>
              <a:t>There are 4 contact points with the ground: forward/back anchor bolts, 2 unistrut beams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analysis conducted assumed the </a:t>
            </a:r>
            <a:r>
              <a:rPr lang="en">
                <a:solidFill>
                  <a:schemeClr val="dk1"/>
                </a:solidFill>
              </a:rPr>
              <a:t>worst-case scenario</a:t>
            </a:r>
            <a:r>
              <a:rPr lang="en">
                <a:solidFill>
                  <a:schemeClr val="dk1"/>
                </a:solidFill>
              </a:rPr>
              <a:t> with all of</a:t>
            </a:r>
            <a:r>
              <a:rPr lang="en">
                <a:solidFill>
                  <a:schemeClr val="dk1"/>
                </a:solidFill>
              </a:rPr>
              <a:t> the thrust acting upon the forward bolt. The bolt was rated for</a:t>
            </a:r>
            <a:r>
              <a:rPr lang="en">
                <a:solidFill>
                  <a:schemeClr val="dk1"/>
                </a:solidFill>
              </a:rPr>
              <a:t> 55 ksi in shear, which is far below the load applied to the stand by the motor.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Motor acts low to ground for small reaction moment</a:t>
            </a:r>
            <a:endParaRPr>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Minimum FOS = 81.5</a:t>
            </a:r>
            <a:endParaRPr sz="1700">
              <a:solidFill>
                <a:schemeClr val="dk1"/>
              </a:solidFill>
            </a:endParaRPr>
          </a:p>
        </p:txBody>
      </p:sp>
      <p:sp>
        <p:nvSpPr>
          <p:cNvPr id="1236" name="Google Shape;1236;p1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Worst case scenario- is </a:t>
            </a:r>
            <a:endParaRPr/>
          </a:p>
        </p:txBody>
      </p:sp>
      <p:sp>
        <p:nvSpPr>
          <p:cNvPr id="1237" name="Google Shape;1237;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8" name="Google Shape;1238;p116"/>
          <p:cNvSpPr txBox="1"/>
          <p:nvPr/>
        </p:nvSpPr>
        <p:spPr>
          <a:xfrm>
            <a:off x="0"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239" name="Google Shape;1239;p116"/>
          <p:cNvSpPr txBox="1"/>
          <p:nvPr/>
        </p:nvSpPr>
        <p:spPr>
          <a:xfrm>
            <a:off x="3964975" y="4703625"/>
            <a:ext cx="3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DM Mono"/>
                <a:ea typeface="DM Mono"/>
                <a:cs typeface="DM Mono"/>
                <a:sym typeface="DM Mono"/>
              </a:rPr>
              <a:t>Anchor bolt data sheets</a:t>
            </a:r>
            <a:endParaRPr sz="1800">
              <a:solidFill>
                <a:schemeClr val="dk2"/>
              </a:solidFill>
              <a:latin typeface="DM Mono"/>
              <a:ea typeface="DM Mono"/>
              <a:cs typeface="DM Mono"/>
              <a:sym typeface="DM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Analysis</a:t>
            </a:r>
            <a:endParaRPr/>
          </a:p>
        </p:txBody>
      </p:sp>
      <p:sp>
        <p:nvSpPr>
          <p:cNvPr id="1245" name="Google Shape;1245;p1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t/>
            </a:r>
            <a:endParaRPr sz="1700">
              <a:solidFill>
                <a:schemeClr val="dk1"/>
              </a:solidFill>
            </a:endParaRPr>
          </a:p>
        </p:txBody>
      </p:sp>
      <p:sp>
        <p:nvSpPr>
          <p:cNvPr id="1246" name="Google Shape;1246;p1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7" name="Google Shape;1247;p117" title="Test Stand Analysis - All forces not simplified.jpg"/>
          <p:cNvPicPr preferRelativeResize="0"/>
          <p:nvPr/>
        </p:nvPicPr>
        <p:blipFill>
          <a:blip r:embed="rId4">
            <a:alphaModFix/>
          </a:blip>
          <a:stretch>
            <a:fillRect/>
          </a:stretch>
        </p:blipFill>
        <p:spPr>
          <a:xfrm>
            <a:off x="4255442" y="1152475"/>
            <a:ext cx="4701275" cy="3416401"/>
          </a:xfrm>
          <a:prstGeom prst="rect">
            <a:avLst/>
          </a:prstGeom>
          <a:noFill/>
          <a:ln>
            <a:noFill/>
          </a:ln>
        </p:spPr>
      </p:pic>
      <p:sp>
        <p:nvSpPr>
          <p:cNvPr id="1248" name="Google Shape;1248;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9" name="Google Shape;1249;p117"/>
          <p:cNvSpPr txBox="1"/>
          <p:nvPr/>
        </p:nvSpPr>
        <p:spPr>
          <a:xfrm>
            <a:off x="0"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250" name="Google Shape;1250;p117"/>
          <p:cNvSpPr txBox="1"/>
          <p:nvPr/>
        </p:nvSpPr>
        <p:spPr>
          <a:xfrm>
            <a:off x="3964975" y="4703625"/>
            <a:ext cx="3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DM Mono"/>
                <a:ea typeface="DM Mono"/>
                <a:cs typeface="DM Mono"/>
                <a:sym typeface="DM Mono"/>
              </a:rPr>
              <a:t>Anchor bolt data sheets</a:t>
            </a:r>
            <a:endParaRPr sz="1800">
              <a:solidFill>
                <a:schemeClr val="dk2"/>
              </a:solidFill>
              <a:latin typeface="DM Mono"/>
              <a:ea typeface="DM Mono"/>
              <a:cs typeface="DM Mono"/>
              <a:sym typeface="DM Mon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4" name="Shape 1254"/>
        <p:cNvGrpSpPr/>
        <p:nvPr/>
      </p:nvGrpSpPr>
      <p:grpSpPr>
        <a:xfrm>
          <a:off x="0" y="0"/>
          <a:ext cx="0" cy="0"/>
          <a:chOff x="0" y="0"/>
          <a:chExt cx="0" cy="0"/>
        </a:xfrm>
      </p:grpSpPr>
      <p:sp>
        <p:nvSpPr>
          <p:cNvPr id="1255" name="Google Shape;1255;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1256" name="Google Shape;1256;p1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57" name="Google Shape;1257;p1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58" name="Google Shape;1258;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19"/>
          <p:cNvSpPr txBox="1"/>
          <p:nvPr>
            <p:ph type="title"/>
          </p:nvPr>
        </p:nvSpPr>
        <p:spPr>
          <a:xfrm>
            <a:off x="498550" y="307225"/>
            <a:ext cx="6367800" cy="105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Electronics</a:t>
            </a:r>
            <a:endParaRPr/>
          </a:p>
        </p:txBody>
      </p:sp>
      <p:sp>
        <p:nvSpPr>
          <p:cNvPr id="1264" name="Google Shape;1264;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65" name="Google Shape;1265;p119"/>
          <p:cNvSpPr txBox="1"/>
          <p:nvPr>
            <p:ph idx="1" type="body"/>
          </p:nvPr>
        </p:nvSpPr>
        <p:spPr>
          <a:xfrm>
            <a:off x="5356550" y="1152475"/>
            <a:ext cx="347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Electronics Tests and Sources</a:t>
            </a:r>
            <a:endParaRPr/>
          </a:p>
        </p:txBody>
      </p:sp>
      <p:sp>
        <p:nvSpPr>
          <p:cNvPr id="1271" name="Google Shape;1271;p120"/>
          <p:cNvSpPr txBox="1"/>
          <p:nvPr>
            <p:ph idx="1" type="body"/>
          </p:nvPr>
        </p:nvSpPr>
        <p:spPr>
          <a:xfrm>
            <a:off x="311700" y="1089875"/>
            <a:ext cx="3999900" cy="3624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rPr>
              <a:t>Communication </a:t>
            </a:r>
            <a:r>
              <a:rPr lang="en">
                <a:solidFill>
                  <a:schemeClr val="dk1"/>
                </a:solidFill>
              </a:rPr>
              <a:t>between</a:t>
            </a:r>
            <a:r>
              <a:rPr lang="en">
                <a:solidFill>
                  <a:schemeClr val="dk1"/>
                </a:solidFill>
              </a:rPr>
              <a:t> the Raspberry PI and host PC has been tested using dummy files.</a:t>
            </a:r>
            <a:endParaRPr>
              <a:solidFill>
                <a:schemeClr val="dk1"/>
              </a:solidFill>
            </a:endParaRPr>
          </a:p>
          <a:p>
            <a:pPr indent="0" lvl="0" marL="0" rtl="0" algn="l">
              <a:spcBef>
                <a:spcPts val="1200"/>
              </a:spcBef>
              <a:spcAft>
                <a:spcPts val="0"/>
              </a:spcAft>
              <a:buNone/>
            </a:pPr>
            <a:r>
              <a:rPr lang="en">
                <a:solidFill>
                  <a:schemeClr val="dk1"/>
                </a:solidFill>
              </a:rPr>
              <a:t>The relay has been tested using a variable power supply in the campus electronics labs.</a:t>
            </a:r>
            <a:endParaRPr>
              <a:solidFill>
                <a:schemeClr val="dk1"/>
              </a:solidFill>
            </a:endParaRPr>
          </a:p>
          <a:p>
            <a:pPr indent="0" lvl="0" marL="0" rtl="0" algn="l">
              <a:spcBef>
                <a:spcPts val="1200"/>
              </a:spcBef>
              <a:spcAft>
                <a:spcPts val="0"/>
              </a:spcAft>
              <a:buNone/>
            </a:pPr>
            <a:r>
              <a:rPr lang="en">
                <a:solidFill>
                  <a:schemeClr val="dk1"/>
                </a:solidFill>
              </a:rPr>
              <a:t>The solenoid will be tested using a battery with a high C or current output at 1 C. The relay will be used to turn it on and off.</a:t>
            </a:r>
            <a:br>
              <a:rPr lang="en">
                <a:solidFill>
                  <a:schemeClr val="dk1"/>
                </a:solidFill>
              </a:rPr>
            </a:br>
            <a:br>
              <a:rPr lang="en">
                <a:solidFill>
                  <a:schemeClr val="dk1"/>
                </a:solidFill>
              </a:rPr>
            </a:br>
            <a:r>
              <a:rPr lang="en">
                <a:solidFill>
                  <a:schemeClr val="dk1"/>
                </a:solidFill>
              </a:rPr>
              <a:t>PWM Module output has been be tested using an </a:t>
            </a:r>
            <a:r>
              <a:rPr lang="en">
                <a:solidFill>
                  <a:schemeClr val="dk1"/>
                </a:solidFill>
              </a:rPr>
              <a:t>oscilloscope. It is as expected. </a:t>
            </a:r>
            <a:endParaRPr>
              <a:solidFill>
                <a:schemeClr val="dk1"/>
              </a:solidFill>
            </a:endParaRPr>
          </a:p>
          <a:p>
            <a:pPr indent="0" lvl="0" marL="0" rtl="0" algn="l">
              <a:spcBef>
                <a:spcPts val="1200"/>
              </a:spcBef>
              <a:spcAft>
                <a:spcPts val="0"/>
              </a:spcAft>
              <a:buClr>
                <a:schemeClr val="dk1"/>
              </a:buClr>
              <a:buSzPct val="78571"/>
              <a:buFont typeface="Arial"/>
              <a:buNone/>
            </a:pPr>
            <a:r>
              <a:rPr lang="en">
                <a:solidFill>
                  <a:schemeClr val="dk1"/>
                </a:solidFill>
              </a:rPr>
              <a:t>The motor will be tested using a the PWM module and a variable power supply in the electronics labs.</a:t>
            </a:r>
            <a:endParaRPr>
              <a:solidFill>
                <a:schemeClr val="dk1"/>
              </a:solidFill>
            </a:endParaRPr>
          </a:p>
          <a:p>
            <a:pPr indent="0" lvl="0" marL="0" rtl="0" algn="l">
              <a:spcBef>
                <a:spcPts val="1200"/>
              </a:spcBef>
              <a:spcAft>
                <a:spcPts val="0"/>
              </a:spcAft>
              <a:buNone/>
            </a:pPr>
            <a:r>
              <a:rPr lang="en">
                <a:solidFill>
                  <a:schemeClr val="dk1"/>
                </a:solidFill>
              </a:rPr>
              <a:t>The thermocouple will be calibrated using a known temperature source</a:t>
            </a:r>
            <a:endParaRPr>
              <a:solidFill>
                <a:schemeClr val="dk1"/>
              </a:solidFill>
            </a:endParaRPr>
          </a:p>
          <a:p>
            <a:pPr indent="0" lvl="0" marL="0" rtl="0" algn="l">
              <a:spcBef>
                <a:spcPts val="1200"/>
              </a:spcBef>
              <a:spcAft>
                <a:spcPts val="1200"/>
              </a:spcAft>
              <a:buNone/>
            </a:pPr>
            <a:r>
              <a:rPr lang="en">
                <a:solidFill>
                  <a:schemeClr val="dk1"/>
                </a:solidFill>
              </a:rPr>
              <a:t>Testing will occur before exposure to pressurized gasses.</a:t>
            </a:r>
            <a:endParaRPr>
              <a:solidFill>
                <a:schemeClr val="dk1"/>
              </a:solidFill>
            </a:endParaRPr>
          </a:p>
        </p:txBody>
      </p:sp>
      <p:sp>
        <p:nvSpPr>
          <p:cNvPr id="1272" name="Google Shape;1272;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3" name="Google Shape;1273;p120"/>
          <p:cNvSpPr txBox="1"/>
          <p:nvPr>
            <p:ph idx="2" type="body"/>
          </p:nvPr>
        </p:nvSpPr>
        <p:spPr>
          <a:xfrm>
            <a:off x="4572000" y="1132275"/>
            <a:ext cx="3999900" cy="3416400"/>
          </a:xfrm>
          <a:prstGeom prst="rect">
            <a:avLst/>
          </a:prstGeom>
        </p:spPr>
        <p:txBody>
          <a:bodyPr anchorCtr="0" anchor="t" bIns="91425" lIns="91425" spcFirstLastPara="1" rIns="91425" wrap="square" tIns="91425">
            <a:normAutofit/>
          </a:bodyPr>
          <a:lstStyle/>
          <a:p>
            <a:pPr indent="-12700" lvl="0" marL="355600" rtl="0" algn="l">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[8] Mariajose, P. F.,</a:t>
            </a:r>
            <a:r>
              <a:rPr i="1" lang="en" sz="1100">
                <a:solidFill>
                  <a:schemeClr val="dk1"/>
                </a:solidFill>
                <a:latin typeface="Arial"/>
                <a:ea typeface="Arial"/>
                <a:cs typeface="Arial"/>
                <a:sym typeface="Arial"/>
              </a:rPr>
              <a:t> "Troubleshooting I2C Bus Protocol,</a:t>
            </a:r>
            <a:r>
              <a:rPr lang="en" sz="1100">
                <a:solidFill>
                  <a:schemeClr val="dk1"/>
                </a:solidFill>
                <a:latin typeface="Arial"/>
                <a:ea typeface="Arial"/>
                <a:cs typeface="Arial"/>
                <a:sym typeface="Arial"/>
              </a:rPr>
              <a:t>" Texas Instruments, Dallas, TX, Application Report SCAA106, Oct. 2009.</a:t>
            </a:r>
            <a:endParaRPr sz="1100">
              <a:solidFill>
                <a:schemeClr val="dk1"/>
              </a:solidFill>
              <a:latin typeface="Arial"/>
              <a:ea typeface="Arial"/>
              <a:cs typeface="Arial"/>
              <a:sym typeface="Arial"/>
            </a:endParaRPr>
          </a:p>
          <a:p>
            <a:pPr indent="-12700" lvl="0" marL="355600" rtl="0" algn="l">
              <a:spcBef>
                <a:spcPts val="1200"/>
              </a:spcBef>
              <a:spcAft>
                <a:spcPts val="1200"/>
              </a:spcAft>
              <a:buClr>
                <a:schemeClr val="dk1"/>
              </a:buClr>
              <a:buSzPts val="1100"/>
              <a:buFont typeface="Arial"/>
              <a:buNone/>
            </a:pPr>
            <a:r>
              <a:rPr lang="en" sz="1100">
                <a:solidFill>
                  <a:schemeClr val="dk1"/>
                </a:solidFill>
                <a:latin typeface="Arial"/>
                <a:ea typeface="Arial"/>
                <a:cs typeface="Arial"/>
                <a:sym typeface="Arial"/>
              </a:rPr>
              <a:t>[9] Bishop, R. H., and ISA--The Instrumentation, Systems, and Automation Society, </a:t>
            </a:r>
            <a:r>
              <a:rPr i="1" lang="en" sz="1100">
                <a:solidFill>
                  <a:schemeClr val="dk1"/>
                </a:solidFill>
                <a:latin typeface="Arial"/>
                <a:ea typeface="Arial"/>
                <a:cs typeface="Arial"/>
                <a:sym typeface="Arial"/>
              </a:rPr>
              <a:t>The Mechatronics Handbook</a:t>
            </a:r>
            <a:r>
              <a:rPr lang="en" sz="1100">
                <a:solidFill>
                  <a:schemeClr val="dk1"/>
                </a:solidFill>
                <a:latin typeface="Arial"/>
                <a:ea typeface="Arial"/>
                <a:cs typeface="Arial"/>
                <a:sym typeface="Arial"/>
              </a:rPr>
              <a:t>, CRC Press, Boca Raton, FL, 2002.</a:t>
            </a:r>
            <a:endParaRPr>
              <a:solidFill>
                <a:schemeClr val="dk1"/>
              </a:solidFill>
            </a:endParaRPr>
          </a:p>
        </p:txBody>
      </p:sp>
      <p:sp>
        <p:nvSpPr>
          <p:cNvPr id="1274" name="Google Shape;1274;p120"/>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id="1279" name="Google Shape;1279;p121"/>
          <p:cNvPicPr preferRelativeResize="0"/>
          <p:nvPr/>
        </p:nvPicPr>
        <p:blipFill>
          <a:blip r:embed="rId3">
            <a:alphaModFix/>
          </a:blip>
          <a:stretch>
            <a:fillRect/>
          </a:stretch>
        </p:blipFill>
        <p:spPr>
          <a:xfrm>
            <a:off x="1506500" y="826575"/>
            <a:ext cx="6038502" cy="4230241"/>
          </a:xfrm>
          <a:prstGeom prst="rect">
            <a:avLst/>
          </a:prstGeom>
          <a:noFill/>
          <a:ln>
            <a:noFill/>
          </a:ln>
        </p:spPr>
      </p:pic>
      <p:sp>
        <p:nvSpPr>
          <p:cNvPr id="1280" name="Google Shape;1280;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Schematic</a:t>
            </a:r>
            <a:endParaRPr/>
          </a:p>
        </p:txBody>
      </p:sp>
      <p:sp>
        <p:nvSpPr>
          <p:cNvPr id="1281" name="Google Shape;1281;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2" name="Google Shape;1282;p121"/>
          <p:cNvSpPr txBox="1"/>
          <p:nvPr>
            <p:ph idx="2" type="body"/>
          </p:nvPr>
        </p:nvSpPr>
        <p:spPr>
          <a:xfrm>
            <a:off x="7450525" y="1152475"/>
            <a:ext cx="1381800" cy="917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Schematic made by: Aly Haider</a:t>
            </a:r>
            <a:endParaRPr/>
          </a:p>
          <a:p>
            <a:pPr indent="0" lvl="0" marL="0" rtl="0" algn="l">
              <a:spcBef>
                <a:spcPts val="1200"/>
              </a:spcBef>
              <a:spcAft>
                <a:spcPts val="1200"/>
              </a:spcAft>
              <a:buNone/>
            </a:pPr>
            <a:r>
              <a:rPr lang="en"/>
              <a:t>Software: IDroo</a:t>
            </a:r>
            <a:endParaRPr/>
          </a:p>
        </p:txBody>
      </p:sp>
      <p:sp>
        <p:nvSpPr>
          <p:cNvPr id="1283" name="Google Shape;1283;p121"/>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76575" y="24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Organizations Consulted</a:t>
            </a:r>
            <a:endParaRPr/>
          </a:p>
        </p:txBody>
      </p:sp>
      <p:sp>
        <p:nvSpPr>
          <p:cNvPr id="271" name="Google Shape;271;p23"/>
          <p:cNvSpPr txBox="1"/>
          <p:nvPr>
            <p:ph idx="1" type="body"/>
          </p:nvPr>
        </p:nvSpPr>
        <p:spPr>
          <a:xfrm>
            <a:off x="4866850" y="1001000"/>
            <a:ext cx="4237500" cy="253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University of Waterloo: Vidar III</a:t>
            </a:r>
            <a:endParaRPr>
              <a:solidFill>
                <a:schemeClr val="dk1"/>
              </a:solidFill>
            </a:endParaRPr>
          </a:p>
          <a:p>
            <a:pPr indent="0" lvl="0" marL="0" rtl="0" algn="l">
              <a:spcBef>
                <a:spcPts val="0"/>
              </a:spcBef>
              <a:spcAft>
                <a:spcPts val="0"/>
              </a:spcAft>
              <a:buNone/>
            </a:pPr>
            <a:r>
              <a:rPr lang="en">
                <a:solidFill>
                  <a:schemeClr val="dk1"/>
                </a:solidFill>
              </a:rPr>
              <a:t>We looked to Waterloo Rocketry for inspiration on designing and testing hybrid engines especially considering their success with Vidar III 2017 IREC Rocket: we got ideas on safety, SOPs, and using nitrous oxide.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Website:</a:t>
            </a:r>
            <a:r>
              <a:rPr lang="en">
                <a:solidFill>
                  <a:schemeClr val="dk1"/>
                </a:solidFill>
              </a:rPr>
              <a:t>https://www.waterloorocketry.com/rockets/vidar3</a:t>
            </a:r>
            <a:endParaRPr>
              <a:solidFill>
                <a:schemeClr val="dk1"/>
              </a:solidFill>
            </a:endParaRPr>
          </a:p>
        </p:txBody>
      </p:sp>
      <p:sp>
        <p:nvSpPr>
          <p:cNvPr id="272" name="Google Shape;2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3"/>
          <p:cNvSpPr txBox="1"/>
          <p:nvPr/>
        </p:nvSpPr>
        <p:spPr>
          <a:xfrm>
            <a:off x="4170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274" name="Google Shape;274;p23"/>
          <p:cNvPicPr preferRelativeResize="0"/>
          <p:nvPr/>
        </p:nvPicPr>
        <p:blipFill>
          <a:blip r:embed="rId3">
            <a:alphaModFix/>
          </a:blip>
          <a:stretch>
            <a:fillRect/>
          </a:stretch>
        </p:blipFill>
        <p:spPr>
          <a:xfrm>
            <a:off x="152400" y="971375"/>
            <a:ext cx="4537223" cy="2680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a:t>
            </a:r>
            <a:endParaRPr/>
          </a:p>
        </p:txBody>
      </p:sp>
      <p:sp>
        <p:nvSpPr>
          <p:cNvPr id="1289" name="Google Shape;1289;p122"/>
          <p:cNvSpPr txBox="1"/>
          <p:nvPr>
            <p:ph idx="1" type="body"/>
          </p:nvPr>
        </p:nvSpPr>
        <p:spPr>
          <a:xfrm>
            <a:off x="311700" y="922700"/>
            <a:ext cx="3999900" cy="3895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rPr>
              <a:t>Consists of 2 ExpertPower EXP1270-2 </a:t>
            </a:r>
            <a:r>
              <a:rPr lang="en">
                <a:solidFill>
                  <a:schemeClr val="dk1"/>
                </a:solidFill>
              </a:rPr>
              <a:t>12V 7Ah Sealed Lead Acid Batteries</a:t>
            </a:r>
            <a:r>
              <a:rPr lang="en">
                <a:solidFill>
                  <a:schemeClr val="dk1"/>
                </a:solidFill>
              </a:rPr>
              <a:t> and 3 DIANN 12V to 5V Buck Convertor Modules for voltage regulation.</a:t>
            </a:r>
            <a:endParaRPr>
              <a:solidFill>
                <a:schemeClr val="dk1"/>
              </a:solidFill>
            </a:endParaRPr>
          </a:p>
          <a:p>
            <a:pPr indent="0" lvl="0" marL="0" rtl="0" algn="l">
              <a:spcBef>
                <a:spcPts val="1200"/>
              </a:spcBef>
              <a:spcAft>
                <a:spcPts val="0"/>
              </a:spcAft>
              <a:buNone/>
            </a:pPr>
            <a:r>
              <a:rPr lang="en">
                <a:solidFill>
                  <a:schemeClr val="dk1"/>
                </a:solidFill>
              </a:rPr>
              <a:t>The buck convertors are shown with the part of the system they power.</a:t>
            </a:r>
            <a:endParaRPr>
              <a:solidFill>
                <a:schemeClr val="dk1"/>
              </a:solidFill>
            </a:endParaRPr>
          </a:p>
          <a:p>
            <a:pPr indent="0" lvl="0" marL="0" rtl="0" algn="l">
              <a:spcBef>
                <a:spcPts val="1200"/>
              </a:spcBef>
              <a:spcAft>
                <a:spcPts val="0"/>
              </a:spcAft>
              <a:buNone/>
            </a:pPr>
            <a:r>
              <a:rPr lang="en">
                <a:solidFill>
                  <a:schemeClr val="dk1"/>
                </a:solidFill>
              </a:rPr>
              <a:t>The batteries provide primary power to the system. The batteries are wired in parallel to </a:t>
            </a:r>
            <a:r>
              <a:rPr lang="en">
                <a:solidFill>
                  <a:schemeClr val="dk1"/>
                </a:solidFill>
              </a:rPr>
              <a:t>increase</a:t>
            </a:r>
            <a:r>
              <a:rPr lang="en">
                <a:solidFill>
                  <a:schemeClr val="dk1"/>
                </a:solidFill>
              </a:rPr>
              <a:t> max current output. This is </a:t>
            </a:r>
            <a:r>
              <a:rPr lang="en">
                <a:solidFill>
                  <a:schemeClr val="dk1"/>
                </a:solidFill>
              </a:rPr>
              <a:t>primarily</a:t>
            </a:r>
            <a:r>
              <a:rPr lang="en">
                <a:solidFill>
                  <a:schemeClr val="dk1"/>
                </a:solidFill>
              </a:rPr>
              <a:t> to provide the current consumed by the solenoid and motors.</a:t>
            </a:r>
            <a:endParaRPr>
              <a:solidFill>
                <a:schemeClr val="dk1"/>
              </a:solidFill>
            </a:endParaRPr>
          </a:p>
          <a:p>
            <a:pPr indent="0" lvl="0" marL="0" rtl="0" algn="l">
              <a:spcBef>
                <a:spcPts val="1200"/>
              </a:spcBef>
              <a:spcAft>
                <a:spcPts val="0"/>
              </a:spcAft>
              <a:buNone/>
            </a:pPr>
            <a:r>
              <a:rPr lang="en">
                <a:solidFill>
                  <a:schemeClr val="dk1"/>
                </a:solidFill>
              </a:rPr>
              <a:t>To power low(er) voltage components, buck converters are used to step down the 12V from the batteries to 5V. Each Buck convertor can also output 3A.</a:t>
            </a:r>
            <a:endParaRPr>
              <a:solidFill>
                <a:schemeClr val="dk1"/>
              </a:solidFill>
            </a:endParaRPr>
          </a:p>
          <a:p>
            <a:pPr indent="0" lvl="0" marL="0" rtl="0" algn="l">
              <a:spcBef>
                <a:spcPts val="1200"/>
              </a:spcBef>
              <a:spcAft>
                <a:spcPts val="1200"/>
              </a:spcAft>
              <a:buNone/>
            </a:pPr>
            <a:r>
              <a:rPr lang="en">
                <a:solidFill>
                  <a:schemeClr val="dk1"/>
                </a:solidFill>
              </a:rPr>
              <a:t>All components share a common ground. Some components like the solenoid and pressure </a:t>
            </a:r>
            <a:r>
              <a:rPr lang="en">
                <a:solidFill>
                  <a:schemeClr val="dk1"/>
                </a:solidFill>
              </a:rPr>
              <a:t>transducers</a:t>
            </a:r>
            <a:r>
              <a:rPr lang="en">
                <a:solidFill>
                  <a:schemeClr val="dk1"/>
                </a:solidFill>
              </a:rPr>
              <a:t> are wired to the battery without a buck convertor.</a:t>
            </a:r>
            <a:endParaRPr>
              <a:solidFill>
                <a:schemeClr val="dk1"/>
              </a:solidFill>
            </a:endParaRPr>
          </a:p>
        </p:txBody>
      </p:sp>
      <p:sp>
        <p:nvSpPr>
          <p:cNvPr id="1290" name="Google Shape;1290;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1" name="Google Shape;1291;p12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92" name="Google Shape;1292;p122"/>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293" name="Google Shape;1293;p122"/>
          <p:cNvPicPr preferRelativeResize="0"/>
          <p:nvPr/>
        </p:nvPicPr>
        <p:blipFill>
          <a:blip r:embed="rId3">
            <a:alphaModFix/>
          </a:blip>
          <a:stretch>
            <a:fillRect/>
          </a:stretch>
        </p:blipFill>
        <p:spPr>
          <a:xfrm>
            <a:off x="4755100" y="1152477"/>
            <a:ext cx="3814028" cy="37395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Output</a:t>
            </a:r>
            <a:endParaRPr/>
          </a:p>
        </p:txBody>
      </p:sp>
      <p:sp>
        <p:nvSpPr>
          <p:cNvPr id="1299" name="Google Shape;1299;p123"/>
          <p:cNvSpPr txBox="1"/>
          <p:nvPr>
            <p:ph idx="1" type="body"/>
          </p:nvPr>
        </p:nvSpPr>
        <p:spPr>
          <a:xfrm>
            <a:off x="311700" y="1017725"/>
            <a:ext cx="8160600" cy="3718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solidFill>
                  <a:schemeClr val="dk1"/>
                </a:solidFill>
              </a:rPr>
              <a:t>A total of 2 7Ah </a:t>
            </a:r>
            <a:r>
              <a:rPr lang="en">
                <a:solidFill>
                  <a:schemeClr val="dk1"/>
                </a:solidFill>
              </a:rPr>
              <a:t>batteries</a:t>
            </a:r>
            <a:r>
              <a:rPr lang="en">
                <a:solidFill>
                  <a:schemeClr val="dk1"/>
                </a:solidFill>
              </a:rPr>
              <a:t> were chosen due to the following </a:t>
            </a:r>
            <a:r>
              <a:rPr lang="en">
                <a:solidFill>
                  <a:schemeClr val="dk1"/>
                </a:solidFill>
              </a:rPr>
              <a:t>estimated</a:t>
            </a:r>
            <a:r>
              <a:rPr lang="en">
                <a:solidFill>
                  <a:schemeClr val="dk1"/>
                </a:solidFill>
              </a:rPr>
              <a:t> current requirements of the system. </a:t>
            </a:r>
            <a:endParaRPr>
              <a:solidFill>
                <a:schemeClr val="dk1"/>
              </a:solidFill>
            </a:endParaRPr>
          </a:p>
          <a:p>
            <a:pPr indent="0" lvl="0" marL="0" rtl="0" algn="l">
              <a:spcBef>
                <a:spcPts val="1200"/>
              </a:spcBef>
              <a:spcAft>
                <a:spcPts val="0"/>
              </a:spcAft>
              <a:buNone/>
            </a:pPr>
            <a:r>
              <a:rPr lang="en">
                <a:solidFill>
                  <a:schemeClr val="dk1"/>
                </a:solidFill>
              </a:rPr>
              <a:t>The following maximum current draws </a:t>
            </a:r>
            <a:r>
              <a:rPr lang="en">
                <a:solidFill>
                  <a:schemeClr val="dk1"/>
                </a:solidFill>
              </a:rPr>
              <a:t>are taken from specifications provided by the manufacturers:</a:t>
            </a:r>
            <a:r>
              <a:rPr lang="en">
                <a:solidFill>
                  <a:schemeClr val="dk1"/>
                </a:solidFill>
              </a:rPr>
              <a:t> </a:t>
            </a:r>
            <a:endParaRPr>
              <a:solidFill>
                <a:schemeClr val="dk1"/>
              </a:solidFill>
            </a:endParaRPr>
          </a:p>
          <a:p>
            <a:pPr indent="-297497" lvl="0" marL="457200" rtl="0" algn="l">
              <a:spcBef>
                <a:spcPts val="1200"/>
              </a:spcBef>
              <a:spcAft>
                <a:spcPts val="0"/>
              </a:spcAft>
              <a:buClr>
                <a:schemeClr val="dk1"/>
              </a:buClr>
              <a:buSzPct val="100000"/>
              <a:buChar char="●"/>
            </a:pPr>
            <a:r>
              <a:rPr lang="en">
                <a:solidFill>
                  <a:schemeClr val="dk1"/>
                </a:solidFill>
              </a:rPr>
              <a:t>700mA for the </a:t>
            </a:r>
            <a:r>
              <a:rPr lang="en">
                <a:solidFill>
                  <a:schemeClr val="dk1"/>
                </a:solidFill>
              </a:rPr>
              <a:t>Raspberry PI 3b</a:t>
            </a:r>
            <a:r>
              <a:rPr lang="en">
                <a:solidFill>
                  <a:schemeClr val="dk1"/>
                </a:solidFill>
              </a:rPr>
              <a:t>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10mA for </a:t>
            </a:r>
            <a:r>
              <a:rPr lang="en">
                <a:solidFill>
                  <a:schemeClr val="dk1"/>
                </a:solidFill>
              </a:rPr>
              <a:t>the PCA9685 PWM motor controller</a:t>
            </a:r>
            <a:r>
              <a:rPr lang="en">
                <a:solidFill>
                  <a:schemeClr val="dk1"/>
                </a:solidFill>
              </a:rPr>
              <a:t>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20 mA for the WIKA A10 pressure transducer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.3mA for the </a:t>
            </a:r>
            <a:r>
              <a:rPr lang="en">
                <a:solidFill>
                  <a:schemeClr val="dk1"/>
                </a:solidFill>
              </a:rPr>
              <a:t>ADS1115 </a:t>
            </a:r>
            <a:r>
              <a:rPr lang="en">
                <a:solidFill>
                  <a:schemeClr val="dk1"/>
                </a:solidFill>
              </a:rPr>
              <a:t>ADC</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.035mA for the </a:t>
            </a:r>
            <a:r>
              <a:rPr lang="en">
                <a:solidFill>
                  <a:schemeClr val="dk1"/>
                </a:solidFill>
              </a:rPr>
              <a:t>TCA9548A</a:t>
            </a:r>
            <a:r>
              <a:rPr lang="en">
                <a:solidFill>
                  <a:schemeClr val="dk1"/>
                </a:solidFill>
              </a:rPr>
              <a:t> I2C multiplexor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2mA for the </a:t>
            </a:r>
            <a:r>
              <a:rPr lang="en">
                <a:solidFill>
                  <a:schemeClr val="dk1"/>
                </a:solidFill>
              </a:rPr>
              <a:t>MAX31865 thermocouple amplifier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71.4mA for the JQC-3FF-S-Z relay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3A for each DS3225MG servo motor (9A total) </a:t>
            </a:r>
            <a:endParaRPr>
              <a:solidFill>
                <a:schemeClr val="dk1"/>
              </a:solidFill>
            </a:endParaRPr>
          </a:p>
          <a:p>
            <a:pPr indent="-297497" lvl="0" marL="457200" rtl="0" algn="l">
              <a:spcBef>
                <a:spcPts val="0"/>
              </a:spcBef>
              <a:spcAft>
                <a:spcPts val="0"/>
              </a:spcAft>
              <a:buClr>
                <a:schemeClr val="dk1"/>
              </a:buClr>
              <a:buSzPct val="100000"/>
              <a:buChar char="●"/>
            </a:pPr>
            <a:r>
              <a:rPr lang="en">
                <a:solidFill>
                  <a:schemeClr val="dk1"/>
                </a:solidFill>
              </a:rPr>
              <a:t>8A for the 18018NOS solenoid </a:t>
            </a:r>
            <a:endParaRPr>
              <a:solidFill>
                <a:schemeClr val="dk1"/>
              </a:solidFill>
            </a:endParaRPr>
          </a:p>
          <a:p>
            <a:pPr indent="0" lvl="0" marL="0" rtl="0" algn="l">
              <a:spcBef>
                <a:spcPts val="1200"/>
              </a:spcBef>
              <a:spcAft>
                <a:spcPts val="1200"/>
              </a:spcAft>
              <a:buNone/>
            </a:pPr>
            <a:r>
              <a:rPr lang="en">
                <a:solidFill>
                  <a:schemeClr val="dk1"/>
                </a:solidFill>
              </a:rPr>
              <a:t>The motors and solenoid are only expected to be on for 2-3 seconds, and not on at the same time. Therefore, the batteries are capable of providing the necessary power at 1C for standby use and 2C in brief bursts for active use, which should allow for an operation time of slightly less than 1 hour. Use of only 1 battery is possible, but 2 is better for redundancy and battery life.</a:t>
            </a:r>
            <a:endParaRPr>
              <a:solidFill>
                <a:schemeClr val="dk1"/>
              </a:solidFill>
            </a:endParaRPr>
          </a:p>
        </p:txBody>
      </p:sp>
      <p:sp>
        <p:nvSpPr>
          <p:cNvPr id="1300" name="Google Shape;1300;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1" name="Google Shape;1301;p123"/>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Processing/Communication</a:t>
            </a:r>
            <a:endParaRPr/>
          </a:p>
        </p:txBody>
      </p:sp>
      <p:sp>
        <p:nvSpPr>
          <p:cNvPr id="1307" name="Google Shape;1307;p1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rPr>
              <a:t>Consists of a Raspberry PI 3b, </a:t>
            </a:r>
            <a:r>
              <a:rPr lang="en">
                <a:solidFill>
                  <a:schemeClr val="dk1"/>
                </a:solidFill>
              </a:rPr>
              <a:t>Acridine</a:t>
            </a:r>
            <a:r>
              <a:rPr lang="en">
                <a:solidFill>
                  <a:schemeClr val="dk1"/>
                </a:solidFill>
              </a:rPr>
              <a:t> 12V to 5V Buck converter with USB-A output, USBA to Micro USB cable, 250 ft Ethernet cable, and a Adafruit TCA9548A I2C Multiplexer. </a:t>
            </a:r>
            <a:endParaRPr>
              <a:solidFill>
                <a:schemeClr val="dk1"/>
              </a:solidFill>
            </a:endParaRPr>
          </a:p>
          <a:p>
            <a:pPr indent="0" lvl="0" marL="0" rtl="0" algn="l">
              <a:spcBef>
                <a:spcPts val="1200"/>
              </a:spcBef>
              <a:spcAft>
                <a:spcPts val="0"/>
              </a:spcAft>
              <a:buNone/>
            </a:pPr>
            <a:r>
              <a:rPr lang="en">
                <a:solidFill>
                  <a:schemeClr val="dk1"/>
                </a:solidFill>
              </a:rPr>
              <a:t>The PI takes in power exclusively using a micro usb cord. Therefore, a buck convertor with USB output and cable are needed to </a:t>
            </a:r>
            <a:r>
              <a:rPr lang="en">
                <a:solidFill>
                  <a:schemeClr val="dk1"/>
                </a:solidFill>
              </a:rPr>
              <a:t>power</a:t>
            </a:r>
            <a:r>
              <a:rPr lang="en">
                <a:solidFill>
                  <a:schemeClr val="dk1"/>
                </a:solidFill>
              </a:rPr>
              <a:t> it.</a:t>
            </a:r>
            <a:endParaRPr>
              <a:solidFill>
                <a:schemeClr val="dk1"/>
              </a:solidFill>
            </a:endParaRPr>
          </a:p>
          <a:p>
            <a:pPr indent="0" lvl="0" marL="0" rtl="0" algn="l">
              <a:spcBef>
                <a:spcPts val="1200"/>
              </a:spcBef>
              <a:spcAft>
                <a:spcPts val="0"/>
              </a:spcAft>
              <a:buNone/>
            </a:pPr>
            <a:r>
              <a:rPr lang="en">
                <a:solidFill>
                  <a:schemeClr val="dk1"/>
                </a:solidFill>
              </a:rPr>
              <a:t>Components are wired to the PI using I2C and SPI. The I2C </a:t>
            </a:r>
            <a:r>
              <a:rPr lang="en">
                <a:solidFill>
                  <a:schemeClr val="dk1"/>
                </a:solidFill>
              </a:rPr>
              <a:t>Multiplexer</a:t>
            </a:r>
            <a:r>
              <a:rPr lang="en">
                <a:solidFill>
                  <a:schemeClr val="dk1"/>
                </a:solidFill>
              </a:rPr>
              <a:t> is used to address the potential for peripherals with the same address, which may cause issues if unaddressed [8].</a:t>
            </a:r>
            <a:endParaRPr>
              <a:solidFill>
                <a:schemeClr val="dk1"/>
              </a:solidFill>
            </a:endParaRPr>
          </a:p>
          <a:p>
            <a:pPr indent="0" lvl="0" marL="0" rtl="0" algn="l">
              <a:spcBef>
                <a:spcPts val="1200"/>
              </a:spcBef>
              <a:spcAft>
                <a:spcPts val="1200"/>
              </a:spcAft>
              <a:buNone/>
            </a:pPr>
            <a:r>
              <a:rPr lang="en">
                <a:solidFill>
                  <a:schemeClr val="dk1"/>
                </a:solidFill>
              </a:rPr>
              <a:t>The Ethernet cable is for </a:t>
            </a:r>
            <a:r>
              <a:rPr lang="en">
                <a:solidFill>
                  <a:schemeClr val="dk1"/>
                </a:solidFill>
              </a:rPr>
              <a:t>transferring</a:t>
            </a:r>
            <a:r>
              <a:rPr lang="en">
                <a:solidFill>
                  <a:schemeClr val="dk1"/>
                </a:solidFill>
              </a:rPr>
              <a:t> data to a host PC. We hope to transfer data in (almost) real time and also store it in the PI micro SD card</a:t>
            </a:r>
            <a:endParaRPr>
              <a:solidFill>
                <a:schemeClr val="dk1"/>
              </a:solidFill>
            </a:endParaRPr>
          </a:p>
        </p:txBody>
      </p:sp>
      <p:sp>
        <p:nvSpPr>
          <p:cNvPr id="1308" name="Google Shape;1308;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9" name="Google Shape;1309;p1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10" name="Google Shape;1310;p124"/>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311" name="Google Shape;1311;p124"/>
          <p:cNvPicPr preferRelativeResize="0"/>
          <p:nvPr/>
        </p:nvPicPr>
        <p:blipFill rotWithShape="1">
          <a:blip r:embed="rId3">
            <a:alphaModFix/>
          </a:blip>
          <a:srcRect b="60919" l="25049" r="27129" t="0"/>
          <a:stretch/>
        </p:blipFill>
        <p:spPr>
          <a:xfrm>
            <a:off x="4528375" y="1312738"/>
            <a:ext cx="4492774" cy="26327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25"/>
          <p:cNvSpPr txBox="1"/>
          <p:nvPr>
            <p:ph type="title"/>
          </p:nvPr>
        </p:nvSpPr>
        <p:spPr>
          <a:xfrm>
            <a:off x="311700" y="28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Raspberry Pi </a:t>
            </a:r>
            <a:r>
              <a:rPr lang="en"/>
              <a:t>Communication</a:t>
            </a:r>
            <a:endParaRPr/>
          </a:p>
          <a:p>
            <a:pPr indent="0" lvl="0" marL="0" rtl="0" algn="l">
              <a:spcBef>
                <a:spcPts val="0"/>
              </a:spcBef>
              <a:spcAft>
                <a:spcPts val="0"/>
              </a:spcAft>
              <a:buNone/>
            </a:pPr>
            <a:r>
              <a:t/>
            </a:r>
            <a:endParaRPr/>
          </a:p>
        </p:txBody>
      </p:sp>
      <p:sp>
        <p:nvSpPr>
          <p:cNvPr id="1317" name="Google Shape;1317;p125"/>
          <p:cNvSpPr txBox="1"/>
          <p:nvPr>
            <p:ph idx="1" type="body"/>
          </p:nvPr>
        </p:nvSpPr>
        <p:spPr>
          <a:xfrm>
            <a:off x="962000" y="803525"/>
            <a:ext cx="7451100" cy="40266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lang="en">
                <a:solidFill>
                  <a:schemeClr val="dk1"/>
                </a:solidFill>
              </a:rPr>
              <a:t>To enable efficient data transfer, remote control, and testing, we established a secure SSH connection over Ethernet between a Raspberry Pi 3 and a host computer.</a:t>
            </a:r>
            <a:endParaRPr>
              <a:solidFill>
                <a:schemeClr val="dk1"/>
              </a:solidFill>
            </a:endParaRPr>
          </a:p>
          <a:p>
            <a:pPr indent="0" lvl="0" marL="0" marR="0" rtl="0" algn="l">
              <a:lnSpc>
                <a:spcPct val="115000"/>
              </a:lnSpc>
              <a:spcBef>
                <a:spcPts val="1200"/>
              </a:spcBef>
              <a:spcAft>
                <a:spcPts val="0"/>
              </a:spcAft>
              <a:buNone/>
            </a:pPr>
            <a:r>
              <a:rPr lang="en">
                <a:solidFill>
                  <a:schemeClr val="dk1"/>
                </a:solidFill>
              </a:rPr>
              <a:t>SSH (Secure Shell) was enabled on the Raspberry Pi to allow encrypted remote access and communication from the computer.</a:t>
            </a:r>
            <a:endParaRPr>
              <a:solidFill>
                <a:schemeClr val="dk1"/>
              </a:solidFill>
            </a:endParaRPr>
          </a:p>
          <a:p>
            <a:pPr indent="0" lvl="0" marL="0" marR="0" rtl="0" algn="l">
              <a:lnSpc>
                <a:spcPct val="115000"/>
              </a:lnSpc>
              <a:spcBef>
                <a:spcPts val="1200"/>
              </a:spcBef>
              <a:spcAft>
                <a:spcPts val="0"/>
              </a:spcAft>
              <a:buNone/>
            </a:pPr>
            <a:r>
              <a:rPr lang="en">
                <a:solidFill>
                  <a:schemeClr val="dk1"/>
                </a:solidFill>
              </a:rPr>
              <a:t>A direct Ethernet link was configured to create a private, wired network between both devices, ensuring reliable and low-latency communication.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Both the Raspberry Pi and the computer were assigned manual network settings to guarantee a stable, one-to-one connection.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Through SSH, the computer can send commands, transfer files, and monitor the Pi without using an external monitor or peripherals.</a:t>
            </a:r>
            <a:endParaRPr>
              <a:solidFill>
                <a:schemeClr val="dk1"/>
              </a:solidFill>
            </a:endParaRPr>
          </a:p>
          <a:p>
            <a:pPr indent="0" lvl="0" marL="0" rtl="0" algn="l">
              <a:spcBef>
                <a:spcPts val="1200"/>
              </a:spcBef>
              <a:spcAft>
                <a:spcPts val="1200"/>
              </a:spcAft>
              <a:buNone/>
            </a:pPr>
            <a:r>
              <a:rPr lang="en">
                <a:solidFill>
                  <a:schemeClr val="dk1"/>
                </a:solidFill>
              </a:rPr>
              <a:t>This setup allows for remote testing, software updates, and data acquisition in a controlled and secure environment.</a:t>
            </a:r>
            <a:endParaRPr>
              <a:solidFill>
                <a:schemeClr val="dk1"/>
              </a:solidFill>
            </a:endParaRPr>
          </a:p>
        </p:txBody>
      </p:sp>
      <p:sp>
        <p:nvSpPr>
          <p:cNvPr id="1318" name="Google Shape;1318;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9" name="Google Shape;1319;p125"/>
          <p:cNvSpPr txBox="1"/>
          <p:nvPr/>
        </p:nvSpPr>
        <p:spPr>
          <a:xfrm>
            <a:off x="0" y="474097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Sensor</a:t>
            </a:r>
            <a:endParaRPr/>
          </a:p>
        </p:txBody>
      </p:sp>
      <p:sp>
        <p:nvSpPr>
          <p:cNvPr id="1325" name="Google Shape;1325;p1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Consists</a:t>
            </a:r>
            <a:r>
              <a:rPr lang="en">
                <a:solidFill>
                  <a:schemeClr val="dk1"/>
                </a:solidFill>
              </a:rPr>
              <a:t> of 2 WIKA A10 Pressure transducers, and Adafruit ADS1115 ADC Breakout Board.</a:t>
            </a:r>
            <a:endParaRPr>
              <a:solidFill>
                <a:schemeClr val="dk1"/>
              </a:solidFill>
            </a:endParaRPr>
          </a:p>
          <a:p>
            <a:pPr indent="0" lvl="0" marL="0" rtl="0" algn="l">
              <a:spcBef>
                <a:spcPts val="1200"/>
              </a:spcBef>
              <a:spcAft>
                <a:spcPts val="0"/>
              </a:spcAft>
              <a:buNone/>
            </a:pPr>
            <a:r>
              <a:rPr lang="en">
                <a:solidFill>
                  <a:schemeClr val="dk1"/>
                </a:solidFill>
              </a:rPr>
              <a:t>The 12V Voltage sources indicate a connection to the battery that was </a:t>
            </a:r>
            <a:r>
              <a:rPr lang="en">
                <a:solidFill>
                  <a:schemeClr val="dk1"/>
                </a:solidFill>
              </a:rPr>
              <a:t>omitted</a:t>
            </a:r>
            <a:r>
              <a:rPr lang="en">
                <a:solidFill>
                  <a:schemeClr val="dk1"/>
                </a:solidFill>
              </a:rPr>
              <a:t> for brevity.</a:t>
            </a:r>
            <a:endParaRPr>
              <a:solidFill>
                <a:schemeClr val="dk1"/>
              </a:solidFill>
            </a:endParaRPr>
          </a:p>
          <a:p>
            <a:pPr indent="0" lvl="0" marL="0" rtl="0" algn="l">
              <a:spcBef>
                <a:spcPts val="1200"/>
              </a:spcBef>
              <a:spcAft>
                <a:spcPts val="0"/>
              </a:spcAft>
              <a:buNone/>
            </a:pPr>
            <a:r>
              <a:rPr lang="en">
                <a:solidFill>
                  <a:schemeClr val="dk1"/>
                </a:solidFill>
              </a:rPr>
              <a:t>Pressure transducer output is in the form of a current. This current is run through a sense resistor with a low resistance. The voltage difference across the resistor is then measured by the ADC.</a:t>
            </a:r>
            <a:endParaRPr>
              <a:solidFill>
                <a:schemeClr val="dk1"/>
              </a:solidFill>
            </a:endParaRPr>
          </a:p>
          <a:p>
            <a:pPr indent="0" lvl="0" marL="0" rtl="0" algn="l">
              <a:spcBef>
                <a:spcPts val="1200"/>
              </a:spcBef>
              <a:spcAft>
                <a:spcPts val="1200"/>
              </a:spcAft>
              <a:buNone/>
            </a:pPr>
            <a:r>
              <a:rPr lang="en">
                <a:solidFill>
                  <a:schemeClr val="dk1"/>
                </a:solidFill>
              </a:rPr>
              <a:t>The communication protocol between the ADC and </a:t>
            </a:r>
            <a:r>
              <a:rPr lang="en">
                <a:solidFill>
                  <a:schemeClr val="dk1"/>
                </a:solidFill>
              </a:rPr>
              <a:t>Raspberry</a:t>
            </a:r>
            <a:r>
              <a:rPr lang="en">
                <a:solidFill>
                  <a:schemeClr val="dk1"/>
                </a:solidFill>
              </a:rPr>
              <a:t> PI is I2C.</a:t>
            </a:r>
            <a:endParaRPr>
              <a:solidFill>
                <a:schemeClr val="dk1"/>
              </a:solidFill>
            </a:endParaRPr>
          </a:p>
        </p:txBody>
      </p:sp>
      <p:pic>
        <p:nvPicPr>
          <p:cNvPr id="1326" name="Google Shape;1326;p126"/>
          <p:cNvPicPr preferRelativeResize="0"/>
          <p:nvPr/>
        </p:nvPicPr>
        <p:blipFill rotWithShape="1">
          <a:blip r:embed="rId3">
            <a:alphaModFix/>
          </a:blip>
          <a:srcRect b="0" l="0" r="0" t="51100"/>
          <a:stretch/>
        </p:blipFill>
        <p:spPr>
          <a:xfrm>
            <a:off x="4745895" y="1536671"/>
            <a:ext cx="3730749" cy="2070155"/>
          </a:xfrm>
          <a:prstGeom prst="rect">
            <a:avLst/>
          </a:prstGeom>
          <a:noFill/>
          <a:ln>
            <a:noFill/>
          </a:ln>
        </p:spPr>
      </p:pic>
      <p:sp>
        <p:nvSpPr>
          <p:cNvPr id="1327" name="Google Shape;1327;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8" name="Google Shape;1328;p126"/>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Consists of Adafruit 3245 K type thermocouples and Adafruit MAX31865 thermocouple amplifier.</a:t>
            </a:r>
            <a:endParaRPr>
              <a:solidFill>
                <a:schemeClr val="dk1"/>
              </a:solidFill>
            </a:endParaRPr>
          </a:p>
          <a:p>
            <a:pPr indent="0" lvl="0" marL="0" rtl="0" algn="l">
              <a:spcBef>
                <a:spcPts val="1200"/>
              </a:spcBef>
              <a:spcAft>
                <a:spcPts val="0"/>
              </a:spcAft>
              <a:buNone/>
            </a:pPr>
            <a:r>
              <a:rPr lang="en">
                <a:solidFill>
                  <a:schemeClr val="dk1"/>
                </a:solidFill>
              </a:rPr>
              <a:t>The thermocouple is type K and 39 inches long. </a:t>
            </a:r>
            <a:endParaRPr>
              <a:solidFill>
                <a:schemeClr val="dk1"/>
              </a:solidFill>
            </a:endParaRPr>
          </a:p>
          <a:p>
            <a:pPr indent="0" lvl="0" marL="0" rtl="0" algn="l">
              <a:spcBef>
                <a:spcPts val="1200"/>
              </a:spcBef>
              <a:spcAft>
                <a:spcPts val="0"/>
              </a:spcAft>
              <a:buNone/>
            </a:pPr>
            <a:r>
              <a:rPr lang="en">
                <a:solidFill>
                  <a:schemeClr val="dk1"/>
                </a:solidFill>
              </a:rPr>
              <a:t>The breakout board has a 24 bit ADC and temperature sensor for cold junction compensation [9].</a:t>
            </a:r>
            <a:endParaRPr>
              <a:solidFill>
                <a:schemeClr val="dk1"/>
              </a:solidFill>
            </a:endParaRPr>
          </a:p>
          <a:p>
            <a:pPr indent="0" lvl="0" marL="0" rtl="0" algn="l">
              <a:spcBef>
                <a:spcPts val="1200"/>
              </a:spcBef>
              <a:spcAft>
                <a:spcPts val="1200"/>
              </a:spcAft>
              <a:buNone/>
            </a:pPr>
            <a:r>
              <a:rPr lang="en">
                <a:solidFill>
                  <a:schemeClr val="dk1"/>
                </a:solidFill>
              </a:rPr>
              <a:t>Data transferred to PI using SPI. The PI cannot handle more SPI inputs without a multiplexor. This may serve as a future design </a:t>
            </a:r>
            <a:r>
              <a:rPr lang="en">
                <a:solidFill>
                  <a:schemeClr val="dk1"/>
                </a:solidFill>
              </a:rPr>
              <a:t>constraint.</a:t>
            </a:r>
            <a:endParaRPr>
              <a:solidFill>
                <a:schemeClr val="dk1"/>
              </a:solidFill>
            </a:endParaRPr>
          </a:p>
        </p:txBody>
      </p:sp>
      <p:sp>
        <p:nvSpPr>
          <p:cNvPr id="1334" name="Google Shape;1334;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Sensor</a:t>
            </a:r>
            <a:endParaRPr/>
          </a:p>
        </p:txBody>
      </p:sp>
      <p:pic>
        <p:nvPicPr>
          <p:cNvPr id="1335" name="Google Shape;1335;p127"/>
          <p:cNvPicPr preferRelativeResize="0"/>
          <p:nvPr/>
        </p:nvPicPr>
        <p:blipFill>
          <a:blip r:embed="rId3">
            <a:alphaModFix/>
          </a:blip>
          <a:stretch>
            <a:fillRect/>
          </a:stretch>
        </p:blipFill>
        <p:spPr>
          <a:xfrm>
            <a:off x="4453500" y="1017725"/>
            <a:ext cx="4005563" cy="3820975"/>
          </a:xfrm>
          <a:prstGeom prst="rect">
            <a:avLst/>
          </a:prstGeom>
          <a:noFill/>
          <a:ln>
            <a:noFill/>
          </a:ln>
        </p:spPr>
      </p:pic>
      <p:sp>
        <p:nvSpPr>
          <p:cNvPr id="1336" name="Google Shape;1336;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7" name="Google Shape;1337;p127"/>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Thrust/Force Sensor</a:t>
            </a:r>
            <a:endParaRPr/>
          </a:p>
        </p:txBody>
      </p:sp>
      <p:sp>
        <p:nvSpPr>
          <p:cNvPr id="1343" name="Google Shape;1343;p1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Consists of Load Cells, and Sparkfun HX711 Load Cell Amplifiers. </a:t>
            </a:r>
            <a:endParaRPr>
              <a:solidFill>
                <a:schemeClr val="dk1"/>
              </a:solidFill>
            </a:endParaRPr>
          </a:p>
          <a:p>
            <a:pPr indent="0" lvl="0" marL="0" rtl="0" algn="l">
              <a:spcBef>
                <a:spcPts val="1200"/>
              </a:spcBef>
              <a:spcAft>
                <a:spcPts val="0"/>
              </a:spcAft>
              <a:buNone/>
            </a:pPr>
            <a:r>
              <a:rPr lang="en">
                <a:solidFill>
                  <a:schemeClr val="dk1"/>
                </a:solidFill>
              </a:rPr>
              <a:t>The load cell is piezoresistive and configured in a </a:t>
            </a:r>
            <a:r>
              <a:rPr lang="en">
                <a:solidFill>
                  <a:schemeClr val="dk1"/>
                </a:solidFill>
              </a:rPr>
              <a:t>wheatstone</a:t>
            </a:r>
            <a:r>
              <a:rPr lang="en">
                <a:solidFill>
                  <a:schemeClr val="dk1"/>
                </a:solidFill>
              </a:rPr>
              <a:t> bridge topology internally.</a:t>
            </a:r>
            <a:endParaRPr>
              <a:solidFill>
                <a:schemeClr val="dk1"/>
              </a:solidFill>
            </a:endParaRPr>
          </a:p>
          <a:p>
            <a:pPr indent="0" lvl="0" marL="0" rtl="0" algn="l">
              <a:spcBef>
                <a:spcPts val="1200"/>
              </a:spcBef>
              <a:spcAft>
                <a:spcPts val="0"/>
              </a:spcAft>
              <a:buNone/>
            </a:pPr>
            <a:r>
              <a:rPr lang="en">
                <a:solidFill>
                  <a:schemeClr val="dk1"/>
                </a:solidFill>
              </a:rPr>
              <a:t>The amplifier excites the load cell and </a:t>
            </a:r>
            <a:r>
              <a:rPr lang="en">
                <a:solidFill>
                  <a:schemeClr val="dk1"/>
                </a:solidFill>
              </a:rPr>
              <a:t>reads the voltage difference between the output points on the wheatstone bridge. It then feeds it into an internal ADC.</a:t>
            </a:r>
            <a:endParaRPr>
              <a:solidFill>
                <a:schemeClr val="dk1"/>
              </a:solidFill>
            </a:endParaRPr>
          </a:p>
          <a:p>
            <a:pPr indent="0" lvl="0" marL="0" rtl="0" algn="l">
              <a:spcBef>
                <a:spcPts val="1200"/>
              </a:spcBef>
              <a:spcAft>
                <a:spcPts val="1200"/>
              </a:spcAft>
              <a:buNone/>
            </a:pPr>
            <a:r>
              <a:rPr lang="en">
                <a:solidFill>
                  <a:schemeClr val="dk1"/>
                </a:solidFill>
              </a:rPr>
              <a:t>Data transferred to </a:t>
            </a:r>
            <a:r>
              <a:rPr lang="en">
                <a:solidFill>
                  <a:schemeClr val="dk1"/>
                </a:solidFill>
              </a:rPr>
              <a:t>the</a:t>
            </a:r>
            <a:r>
              <a:rPr lang="en">
                <a:solidFill>
                  <a:schemeClr val="dk1"/>
                </a:solidFill>
              </a:rPr>
              <a:t> PI using I2C.</a:t>
            </a:r>
            <a:endParaRPr>
              <a:solidFill>
                <a:schemeClr val="dk1"/>
              </a:solidFill>
            </a:endParaRPr>
          </a:p>
        </p:txBody>
      </p:sp>
      <p:pic>
        <p:nvPicPr>
          <p:cNvPr id="1344" name="Google Shape;1344;p128"/>
          <p:cNvPicPr preferRelativeResize="0"/>
          <p:nvPr/>
        </p:nvPicPr>
        <p:blipFill>
          <a:blip r:embed="rId3">
            <a:alphaModFix/>
          </a:blip>
          <a:stretch>
            <a:fillRect/>
          </a:stretch>
        </p:blipFill>
        <p:spPr>
          <a:xfrm>
            <a:off x="4571988" y="1079500"/>
            <a:ext cx="3514725" cy="3562350"/>
          </a:xfrm>
          <a:prstGeom prst="rect">
            <a:avLst/>
          </a:prstGeom>
          <a:noFill/>
          <a:ln>
            <a:noFill/>
          </a:ln>
        </p:spPr>
      </p:pic>
      <p:sp>
        <p:nvSpPr>
          <p:cNvPr id="1345" name="Google Shape;1345;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46" name="Google Shape;1346;p12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47" name="Google Shape;1347;p128"/>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Solenoid Actuators</a:t>
            </a:r>
            <a:endParaRPr/>
          </a:p>
        </p:txBody>
      </p:sp>
      <p:sp>
        <p:nvSpPr>
          <p:cNvPr id="1353" name="Google Shape;1353;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54" name="Google Shape;1354;p1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55" name="Google Shape;1355;p129"/>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356" name="Google Shape;1356;p129"/>
          <p:cNvSpPr txBox="1"/>
          <p:nvPr>
            <p:ph idx="1" type="body"/>
          </p:nvPr>
        </p:nvSpPr>
        <p:spPr>
          <a:xfrm>
            <a:off x="311700" y="1152475"/>
            <a:ext cx="3999900" cy="3759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a:t>
            </a:r>
            <a:r>
              <a:rPr lang="en">
                <a:solidFill>
                  <a:schemeClr val="dk1"/>
                </a:solidFill>
              </a:rPr>
              <a:t>onsists of </a:t>
            </a:r>
            <a:r>
              <a:rPr lang="en">
                <a:solidFill>
                  <a:schemeClr val="dk1"/>
                </a:solidFill>
              </a:rPr>
              <a:t>18018NOS Nitrous Racing Valve</a:t>
            </a:r>
            <a:r>
              <a:rPr lang="en">
                <a:solidFill>
                  <a:schemeClr val="dk1"/>
                </a:solidFill>
              </a:rPr>
              <a:t> and Tongling JQC-3FF-S-Z</a:t>
            </a:r>
            <a:r>
              <a:rPr lang="en">
                <a:solidFill>
                  <a:schemeClr val="dk1"/>
                </a:solidFill>
              </a:rPr>
              <a:t> relay module</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The solenoid is powered by the 12V battery supply. This runs through the relay, which is used to control the solenoid. </a:t>
            </a:r>
            <a:endParaRPr>
              <a:solidFill>
                <a:schemeClr val="dk1"/>
              </a:solidFill>
            </a:endParaRPr>
          </a:p>
          <a:p>
            <a:pPr indent="0" lvl="0" marL="0" rtl="0" algn="l">
              <a:spcBef>
                <a:spcPts val="1200"/>
              </a:spcBef>
              <a:spcAft>
                <a:spcPts val="0"/>
              </a:spcAft>
              <a:buNone/>
            </a:pPr>
            <a:r>
              <a:rPr lang="en">
                <a:solidFill>
                  <a:schemeClr val="dk1"/>
                </a:solidFill>
              </a:rPr>
              <a:t>The relay is normally open and operates at 5V. The relay is controlled using one of the PI’s GPIO pins.</a:t>
            </a:r>
            <a:endParaRPr>
              <a:solidFill>
                <a:schemeClr val="dk1"/>
              </a:solidFill>
            </a:endParaRPr>
          </a:p>
          <a:p>
            <a:pPr indent="0" lvl="0" marL="0" rtl="0" algn="l">
              <a:spcBef>
                <a:spcPts val="1200"/>
              </a:spcBef>
              <a:spcAft>
                <a:spcPts val="1200"/>
              </a:spcAft>
              <a:buNone/>
            </a:pPr>
            <a:r>
              <a:rPr lang="en">
                <a:solidFill>
                  <a:schemeClr val="dk1"/>
                </a:solidFill>
              </a:rPr>
              <a:t>The relay’s power is provided by a buck convertor. The solenoid is powered directly by the battery.</a:t>
            </a:r>
            <a:endParaRPr>
              <a:solidFill>
                <a:schemeClr val="dk1"/>
              </a:solidFill>
            </a:endParaRPr>
          </a:p>
        </p:txBody>
      </p:sp>
      <p:pic>
        <p:nvPicPr>
          <p:cNvPr id="1357" name="Google Shape;1357;p129"/>
          <p:cNvPicPr preferRelativeResize="0"/>
          <p:nvPr/>
        </p:nvPicPr>
        <p:blipFill rotWithShape="1">
          <a:blip r:embed="rId3">
            <a:alphaModFix/>
          </a:blip>
          <a:srcRect b="22739" l="71432" r="0" t="20384"/>
          <a:stretch/>
        </p:blipFill>
        <p:spPr>
          <a:xfrm>
            <a:off x="5264850" y="824825"/>
            <a:ext cx="3025069" cy="43186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Actuators</a:t>
            </a:r>
            <a:endParaRPr/>
          </a:p>
        </p:txBody>
      </p:sp>
      <p:sp>
        <p:nvSpPr>
          <p:cNvPr id="1363" name="Google Shape;1363;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64" name="Google Shape;1364;p1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65" name="Google Shape;1365;p130"/>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366" name="Google Shape;1366;p1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lnSpcReduction="10000"/>
          </a:bodyPr>
          <a:lstStyle/>
          <a:p>
            <a:pPr indent="0" lvl="0" marL="0" marR="0" rtl="0" algn="l">
              <a:lnSpc>
                <a:spcPct val="115000"/>
              </a:lnSpc>
              <a:spcBef>
                <a:spcPts val="0"/>
              </a:spcBef>
              <a:spcAft>
                <a:spcPts val="0"/>
              </a:spcAft>
              <a:buNone/>
            </a:pPr>
            <a:r>
              <a:rPr lang="en">
                <a:solidFill>
                  <a:schemeClr val="dk1"/>
                </a:solidFill>
              </a:rPr>
              <a:t>Consists of DSSERVO DS3225MG Servo Motors and Adafruit </a:t>
            </a:r>
            <a:r>
              <a:rPr lang="en">
                <a:solidFill>
                  <a:schemeClr val="dk1"/>
                </a:solidFill>
              </a:rPr>
              <a:t>PCA9685</a:t>
            </a:r>
            <a:r>
              <a:rPr lang="en">
                <a:solidFill>
                  <a:schemeClr val="dk1"/>
                </a:solidFill>
              </a:rPr>
              <a:t> 16 Channel PWM/Servo Driver.</a:t>
            </a:r>
            <a:endParaRPr>
              <a:solidFill>
                <a:schemeClr val="dk1"/>
              </a:solidFill>
            </a:endParaRPr>
          </a:p>
          <a:p>
            <a:pPr indent="0" lvl="0" marL="0" marR="0" rtl="0" algn="l">
              <a:lnSpc>
                <a:spcPct val="115000"/>
              </a:lnSpc>
              <a:spcBef>
                <a:spcPts val="1200"/>
              </a:spcBef>
              <a:spcAft>
                <a:spcPts val="0"/>
              </a:spcAft>
              <a:buNone/>
            </a:pPr>
            <a:r>
              <a:rPr lang="en">
                <a:solidFill>
                  <a:schemeClr val="dk1"/>
                </a:solidFill>
              </a:rPr>
              <a:t>The </a:t>
            </a:r>
            <a:r>
              <a:rPr lang="en">
                <a:solidFill>
                  <a:schemeClr val="dk1"/>
                </a:solidFill>
              </a:rPr>
              <a:t>controller</a:t>
            </a:r>
            <a:r>
              <a:rPr lang="en">
                <a:solidFill>
                  <a:schemeClr val="dk1"/>
                </a:solidFill>
              </a:rPr>
              <a:t> outputs PWM signals to the servos. The duty cycle of the PWM signal controls the degree of </a:t>
            </a:r>
            <a:r>
              <a:rPr lang="en">
                <a:solidFill>
                  <a:schemeClr val="dk1"/>
                </a:solidFill>
              </a:rPr>
              <a:t>rotation</a:t>
            </a:r>
            <a:r>
              <a:rPr lang="en">
                <a:solidFill>
                  <a:schemeClr val="dk1"/>
                </a:solidFill>
              </a:rPr>
              <a:t> of the servo motors. It should be noted that the servo motors are only capable of rotating between 0 and 180 </a:t>
            </a:r>
            <a:r>
              <a:rPr lang="en">
                <a:solidFill>
                  <a:schemeClr val="dk1"/>
                </a:solidFill>
              </a:rPr>
              <a:t>degrees</a:t>
            </a:r>
            <a:r>
              <a:rPr lang="en">
                <a:solidFill>
                  <a:schemeClr val="dk1"/>
                </a:solidFill>
              </a:rPr>
              <a:t>.</a:t>
            </a:r>
            <a:endParaRPr>
              <a:solidFill>
                <a:schemeClr val="dk1"/>
              </a:solidFill>
            </a:endParaRPr>
          </a:p>
          <a:p>
            <a:pPr indent="0" lvl="0" marL="0" marR="0" rtl="0" algn="l">
              <a:lnSpc>
                <a:spcPct val="115000"/>
              </a:lnSpc>
              <a:spcBef>
                <a:spcPts val="1200"/>
              </a:spcBef>
              <a:spcAft>
                <a:spcPts val="0"/>
              </a:spcAft>
              <a:buNone/>
            </a:pPr>
            <a:r>
              <a:rPr lang="en">
                <a:solidFill>
                  <a:schemeClr val="dk1"/>
                </a:solidFill>
              </a:rPr>
              <a:t>The buck convertor is used as a power source for the motors. The controller and convertor share a common ground.</a:t>
            </a:r>
            <a:endParaRPr>
              <a:solidFill>
                <a:schemeClr val="dk1"/>
              </a:solidFill>
            </a:endParaRPr>
          </a:p>
          <a:p>
            <a:pPr indent="0" lvl="0" marL="0" marR="0" rtl="0" algn="l">
              <a:lnSpc>
                <a:spcPct val="115000"/>
              </a:lnSpc>
              <a:spcBef>
                <a:spcPts val="1200"/>
              </a:spcBef>
              <a:spcAft>
                <a:spcPts val="0"/>
              </a:spcAft>
              <a:buNone/>
            </a:pPr>
            <a:r>
              <a:rPr lang="en">
                <a:solidFill>
                  <a:schemeClr val="dk1"/>
                </a:solidFill>
              </a:rPr>
              <a:t>Each additional motor consumes around 3A and requires an additional buck convertor.</a:t>
            </a:r>
            <a:endParaRPr>
              <a:solidFill>
                <a:schemeClr val="dk1"/>
              </a:solidFill>
            </a:endParaRPr>
          </a:p>
          <a:p>
            <a:pPr indent="0" lvl="0" marL="0" marR="0" rtl="0" algn="l">
              <a:lnSpc>
                <a:spcPct val="115000"/>
              </a:lnSpc>
              <a:spcBef>
                <a:spcPts val="1200"/>
              </a:spcBef>
              <a:spcAft>
                <a:spcPts val="1200"/>
              </a:spcAft>
              <a:buNone/>
            </a:pPr>
            <a:r>
              <a:rPr lang="en">
                <a:solidFill>
                  <a:schemeClr val="dk1"/>
                </a:solidFill>
              </a:rPr>
              <a:t>Communication with the PI is conducted using I2C.</a:t>
            </a:r>
            <a:endParaRPr>
              <a:solidFill>
                <a:schemeClr val="dk1"/>
              </a:solidFill>
            </a:endParaRPr>
          </a:p>
        </p:txBody>
      </p:sp>
      <p:pic>
        <p:nvPicPr>
          <p:cNvPr id="1367" name="Google Shape;1367;p130"/>
          <p:cNvPicPr preferRelativeResize="0"/>
          <p:nvPr/>
        </p:nvPicPr>
        <p:blipFill>
          <a:blip r:embed="rId3">
            <a:alphaModFix/>
          </a:blip>
          <a:stretch>
            <a:fillRect/>
          </a:stretch>
        </p:blipFill>
        <p:spPr>
          <a:xfrm>
            <a:off x="5542375" y="807113"/>
            <a:ext cx="2402775" cy="4107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1" name="Shape 1371"/>
        <p:cNvGrpSpPr/>
        <p:nvPr/>
      </p:nvGrpSpPr>
      <p:grpSpPr>
        <a:xfrm>
          <a:off x="0" y="0"/>
          <a:ext cx="0" cy="0"/>
          <a:chOff x="0" y="0"/>
          <a:chExt cx="0" cy="0"/>
        </a:xfrm>
      </p:grpSpPr>
      <p:sp>
        <p:nvSpPr>
          <p:cNvPr id="1372" name="Google Shape;1372;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1373" name="Google Shape;1373;p1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74" name="Google Shape;1374;p1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75" name="Google Shape;1375;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HX-1</a:t>
            </a:r>
            <a:endParaRPr/>
          </a:p>
        </p:txBody>
      </p:sp>
      <p:sp>
        <p:nvSpPr>
          <p:cNvPr id="280" name="Google Shape;28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24"/>
          <p:cNvSpPr txBox="1"/>
          <p:nvPr/>
        </p:nvSpPr>
        <p:spPr>
          <a:xfrm>
            <a:off x="0" y="474487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282" name="Google Shape;282;p24"/>
          <p:cNvPicPr preferRelativeResize="0"/>
          <p:nvPr/>
        </p:nvPicPr>
        <p:blipFill>
          <a:blip r:embed="rId3">
            <a:alphaModFix/>
          </a:blip>
          <a:stretch>
            <a:fillRect/>
          </a:stretch>
        </p:blipFill>
        <p:spPr>
          <a:xfrm>
            <a:off x="152400" y="1550363"/>
            <a:ext cx="8839199" cy="204276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381" name="Google Shape;1381;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[1] “Mojave Sphinx,” </a:t>
            </a:r>
            <a:r>
              <a:rPr i="1" lang="en" sz="1100">
                <a:solidFill>
                  <a:schemeClr val="dk1"/>
                </a:solidFill>
                <a:latin typeface="Arial"/>
                <a:ea typeface="Arial"/>
                <a:cs typeface="Arial"/>
                <a:sym typeface="Arial"/>
              </a:rPr>
              <a:t>Half Cat Rocketry</a:t>
            </a:r>
            <a:r>
              <a:rPr lang="en" sz="1100">
                <a:solidFill>
                  <a:schemeClr val="dk1"/>
                </a:solidFill>
                <a:latin typeface="Arial"/>
                <a:ea typeface="Arial"/>
                <a:cs typeface="Arial"/>
                <a:sym typeface="Arial"/>
              </a:rPr>
              <a:t> Available: https://www.halfcatrocketry.com/mojave-sphinx.</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[2] Ogata, K., </a:t>
            </a:r>
            <a:r>
              <a:rPr i="1" lang="en" sz="1100">
                <a:solidFill>
                  <a:schemeClr val="dk1"/>
                </a:solidFill>
                <a:latin typeface="Arial"/>
                <a:ea typeface="Arial"/>
                <a:cs typeface="Arial"/>
                <a:sym typeface="Arial"/>
              </a:rPr>
              <a:t>Modern Control Engineering</a:t>
            </a:r>
            <a:r>
              <a:rPr lang="en" sz="1100">
                <a:solidFill>
                  <a:schemeClr val="dk1"/>
                </a:solidFill>
                <a:latin typeface="Arial"/>
                <a:ea typeface="Arial"/>
                <a:cs typeface="Arial"/>
                <a:sym typeface="Arial"/>
              </a:rPr>
              <a:t>, Prentice Hall, 2022.</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[3] Nise, N. S., </a:t>
            </a:r>
            <a:r>
              <a:rPr i="1" lang="en" sz="1100">
                <a:solidFill>
                  <a:schemeClr val="dk1"/>
                </a:solidFill>
                <a:latin typeface="Arial"/>
                <a:ea typeface="Arial"/>
                <a:cs typeface="Arial"/>
                <a:sym typeface="Arial"/>
              </a:rPr>
              <a:t>Control Systems Engineering</a:t>
            </a:r>
            <a:r>
              <a:rPr lang="en" sz="1100">
                <a:solidFill>
                  <a:schemeClr val="dk1"/>
                </a:solidFill>
                <a:latin typeface="Arial"/>
                <a:ea typeface="Arial"/>
                <a:cs typeface="Arial"/>
                <a:sym typeface="Arial"/>
              </a:rPr>
              <a:t>, Hoboken, NJ: Wiley, 2015.</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[4] Newlands, R. M., </a:t>
            </a:r>
            <a:r>
              <a:rPr i="1" lang="en" sz="1100">
                <a:solidFill>
                  <a:schemeClr val="dk1"/>
                </a:solidFill>
                <a:latin typeface="Arial"/>
                <a:ea typeface="Arial"/>
                <a:cs typeface="Arial"/>
                <a:sym typeface="Arial"/>
              </a:rPr>
              <a:t>Science and design of the Hybrid Rocket Engine</a:t>
            </a:r>
            <a:r>
              <a:rPr lang="en" sz="1100">
                <a:solidFill>
                  <a:schemeClr val="dk1"/>
                </a:solidFill>
                <a:latin typeface="Arial"/>
                <a:ea typeface="Arial"/>
                <a:cs typeface="Arial"/>
                <a:sym typeface="Arial"/>
              </a:rPr>
              <a:t>, Lulu, 2017.</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[5] Humble, R. W., Henry, G. N., and Larson, W. J., </a:t>
            </a:r>
            <a:r>
              <a:rPr i="1" lang="en" sz="1100">
                <a:solidFill>
                  <a:schemeClr val="dk1"/>
                </a:solidFill>
                <a:latin typeface="Arial"/>
                <a:ea typeface="Arial"/>
                <a:cs typeface="Arial"/>
                <a:sym typeface="Arial"/>
              </a:rPr>
              <a:t>Space Propulsion Analysis and design</a:t>
            </a:r>
            <a:r>
              <a:rPr lang="en" sz="1100">
                <a:solidFill>
                  <a:schemeClr val="dk1"/>
                </a:solidFill>
                <a:latin typeface="Arial"/>
                <a:ea typeface="Arial"/>
                <a:cs typeface="Arial"/>
                <a:sym typeface="Arial"/>
              </a:rPr>
              <a:t>, New York: McGraw-Hill, 2007.</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[6] Sutton, G. P., and Biblarz, O., </a:t>
            </a:r>
            <a:r>
              <a:rPr i="1" lang="en" sz="1100">
                <a:solidFill>
                  <a:schemeClr val="dk1"/>
                </a:solidFill>
                <a:latin typeface="Arial"/>
                <a:ea typeface="Arial"/>
                <a:cs typeface="Arial"/>
                <a:sym typeface="Arial"/>
              </a:rPr>
              <a:t>Rocket Propulsion Elements, Ninth Edition</a:t>
            </a:r>
            <a:r>
              <a:rPr lang="en" sz="1100">
                <a:solidFill>
                  <a:schemeClr val="dk1"/>
                </a:solidFill>
                <a:latin typeface="Arial"/>
                <a:ea typeface="Arial"/>
                <a:cs typeface="Arial"/>
                <a:sym typeface="Arial"/>
              </a:rPr>
              <a:t>, John Wiley &amp; Sons (US), 2017.</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[7] Apogee Components, I., “Apogee components - first fire starter for High Power Motors,” </a:t>
            </a:r>
            <a:r>
              <a:rPr i="1" lang="en" sz="1100">
                <a:solidFill>
                  <a:schemeClr val="dk1"/>
                </a:solidFill>
                <a:latin typeface="Arial"/>
                <a:ea typeface="Arial"/>
                <a:cs typeface="Arial"/>
                <a:sym typeface="Arial"/>
              </a:rPr>
              <a:t>Model Rockets &amp; How-To Rocketry Information</a:t>
            </a:r>
            <a:r>
              <a:rPr lang="en" sz="1100">
                <a:solidFill>
                  <a:schemeClr val="dk1"/>
                </a:solidFill>
                <a:latin typeface="Arial"/>
                <a:ea typeface="Arial"/>
                <a:cs typeface="Arial"/>
                <a:sym typeface="Arial"/>
              </a:rPr>
              <a:t> Available: </a:t>
            </a:r>
            <a:r>
              <a:rPr lang="en" sz="1100" u="sng">
                <a:solidFill>
                  <a:schemeClr val="hlink"/>
                </a:solidFill>
                <a:latin typeface="Arial"/>
                <a:ea typeface="Arial"/>
                <a:cs typeface="Arial"/>
                <a:sym typeface="Arial"/>
                <a:hlinkClick r:id="rId4"/>
              </a:rPr>
              <a:t>https://www.apogeerockets.com/Rocket_Motors/AeroTech_Accessories/First_Fire_Starter?cPath=7_160&amp;</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[8] Mariajose, P. F.,</a:t>
            </a:r>
            <a:r>
              <a:rPr i="1" lang="en" sz="1100">
                <a:solidFill>
                  <a:schemeClr val="dk1"/>
                </a:solidFill>
                <a:latin typeface="Arial"/>
                <a:ea typeface="Arial"/>
                <a:cs typeface="Arial"/>
                <a:sym typeface="Arial"/>
              </a:rPr>
              <a:t> "Troubleshooting I2C Bus Protocol,</a:t>
            </a:r>
            <a:r>
              <a:rPr lang="en" sz="1100">
                <a:solidFill>
                  <a:schemeClr val="dk1"/>
                </a:solidFill>
                <a:latin typeface="Arial"/>
                <a:ea typeface="Arial"/>
                <a:cs typeface="Arial"/>
                <a:sym typeface="Arial"/>
              </a:rPr>
              <a:t>" Texas Instruments, Dallas, TX, Application Report SCAA106, Oct. 2009.</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[9] Bishop, R. H., and ISA--The Instrumentation, Systems, and Automation Society, </a:t>
            </a:r>
            <a:r>
              <a:rPr i="1" lang="en" sz="1100">
                <a:solidFill>
                  <a:schemeClr val="dk1"/>
                </a:solidFill>
                <a:latin typeface="Arial"/>
                <a:ea typeface="Arial"/>
                <a:cs typeface="Arial"/>
                <a:sym typeface="Arial"/>
              </a:rPr>
              <a:t>The Mechatronics Handbook</a:t>
            </a:r>
            <a:r>
              <a:rPr lang="en" sz="1100">
                <a:solidFill>
                  <a:schemeClr val="dk1"/>
                </a:solidFill>
                <a:latin typeface="Arial"/>
                <a:ea typeface="Arial"/>
                <a:cs typeface="Arial"/>
                <a:sym typeface="Arial"/>
              </a:rPr>
              <a:t>, CRC Press, Boca Raton, FL, 2002.</a:t>
            </a:r>
            <a:endParaRPr sz="1100">
              <a:solidFill>
                <a:schemeClr val="dk1"/>
              </a:solidFill>
              <a:latin typeface="Arial"/>
              <a:ea typeface="Arial"/>
              <a:cs typeface="Arial"/>
              <a:sym typeface="Arial"/>
            </a:endParaRPr>
          </a:p>
          <a:p>
            <a:pPr indent="-12700" lvl="0" marL="355600" rtl="0" algn="l">
              <a:spcBef>
                <a:spcPts val="1200"/>
              </a:spcBef>
              <a:spcAft>
                <a:spcPts val="0"/>
              </a:spcAft>
              <a:buClr>
                <a:schemeClr val="dk1"/>
              </a:buClr>
              <a:buSzPct val="100000"/>
              <a:buFont typeface="Arial"/>
              <a:buNone/>
            </a:pPr>
            <a:r>
              <a:t/>
            </a:r>
            <a:endParaRPr sz="1100">
              <a:solidFill>
                <a:schemeClr val="dk1"/>
              </a:solidFill>
              <a:latin typeface="Arial"/>
              <a:ea typeface="Arial"/>
              <a:cs typeface="Arial"/>
              <a:sym typeface="Arial"/>
            </a:endParaRPr>
          </a:p>
          <a:p>
            <a:pPr indent="-12700" lvl="0" marL="355600" rtl="0" algn="l">
              <a:spcBef>
                <a:spcPts val="1200"/>
              </a:spcBef>
              <a:spcAft>
                <a:spcPts val="1200"/>
              </a:spcAft>
              <a:buClr>
                <a:schemeClr val="dk1"/>
              </a:buClr>
              <a:buSzPct val="100000"/>
              <a:buFont typeface="Arial"/>
              <a:buNone/>
            </a:pPr>
            <a:r>
              <a:t/>
            </a:r>
            <a:endParaRPr sz="1100">
              <a:solidFill>
                <a:schemeClr val="dk1"/>
              </a:solidFill>
              <a:latin typeface="Arial"/>
              <a:ea typeface="Arial"/>
              <a:cs typeface="Arial"/>
              <a:sym typeface="Arial"/>
            </a:endParaRPr>
          </a:p>
        </p:txBody>
      </p:sp>
      <p:sp>
        <p:nvSpPr>
          <p:cNvPr id="1382" name="Google Shape;1382;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3"/>
          <p:cNvSpPr txBox="1"/>
          <p:nvPr>
            <p:ph type="ctrTitle"/>
          </p:nvPr>
        </p:nvSpPr>
        <p:spPr>
          <a:xfrm>
            <a:off x="311700" y="2571750"/>
            <a:ext cx="8520600" cy="926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Hybrid Division</a:t>
            </a:r>
            <a:endParaRPr/>
          </a:p>
        </p:txBody>
      </p:sp>
      <p:sp>
        <p:nvSpPr>
          <p:cNvPr id="1388" name="Google Shape;1388;p133"/>
          <p:cNvSpPr txBox="1"/>
          <p:nvPr>
            <p:ph idx="1" type="subTitle"/>
          </p:nvPr>
        </p:nvSpPr>
        <p:spPr>
          <a:xfrm>
            <a:off x="272500" y="368453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Thank You</a:t>
            </a:r>
            <a:endParaRPr>
              <a:solidFill>
                <a:schemeClr val="dk1"/>
              </a:solidFill>
            </a:endParaRPr>
          </a:p>
        </p:txBody>
      </p:sp>
      <p:pic>
        <p:nvPicPr>
          <p:cNvPr id="1389" name="Google Shape;1389;p133"/>
          <p:cNvPicPr preferRelativeResize="0"/>
          <p:nvPr/>
        </p:nvPicPr>
        <p:blipFill rotWithShape="1">
          <a:blip r:embed="rId3">
            <a:alphaModFix/>
          </a:blip>
          <a:srcRect b="12533" l="0" r="2171" t="14382"/>
          <a:stretch/>
        </p:blipFill>
        <p:spPr>
          <a:xfrm>
            <a:off x="1763111" y="807408"/>
            <a:ext cx="5617765" cy="1573691"/>
          </a:xfrm>
          <a:prstGeom prst="rect">
            <a:avLst/>
          </a:prstGeom>
          <a:noFill/>
          <a:ln>
            <a:noFill/>
          </a:ln>
        </p:spPr>
      </p:pic>
      <p:sp>
        <p:nvSpPr>
          <p:cNvPr id="1390" name="Google Shape;1390;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288" name="Google Shape;288;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9" name="Google Shape;28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0" name="Google Shape;29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498550" y="307225"/>
            <a:ext cx="6367800" cy="1053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Design Requirements</a:t>
            </a:r>
            <a:endParaRPr/>
          </a:p>
        </p:txBody>
      </p:sp>
      <p:sp>
        <p:nvSpPr>
          <p:cNvPr id="296" name="Google Shape;29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2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298" name="Google Shape;298;p26"/>
          <p:cNvSpPr txBox="1"/>
          <p:nvPr>
            <p:ph idx="1" type="body"/>
          </p:nvPr>
        </p:nvSpPr>
        <p:spPr>
          <a:xfrm>
            <a:off x="5356550" y="1152475"/>
            <a:ext cx="347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800">
                <a:solidFill>
                  <a:schemeClr val="dk1"/>
                </a:solidFill>
              </a:rPr>
              <a:t>Design Requirements help organize and direct the project.</a:t>
            </a:r>
            <a:endParaRPr sz="1800">
              <a:solidFill>
                <a:schemeClr val="dk1"/>
              </a:solidFill>
            </a:endParaRPr>
          </a:p>
          <a:p>
            <a:pPr indent="0" lvl="0" marL="0" rtl="0" algn="l">
              <a:spcBef>
                <a:spcPts val="1200"/>
              </a:spcBef>
              <a:spcAft>
                <a:spcPts val="0"/>
              </a:spcAft>
              <a:buClr>
                <a:schemeClr val="dk1"/>
              </a:buClr>
              <a:buSzPts val="1100"/>
              <a:buFont typeface="Arial"/>
              <a:buNone/>
            </a:pPr>
            <a:r>
              <a:rPr lang="en" sz="1800">
                <a:solidFill>
                  <a:schemeClr val="dk1"/>
                </a:solidFill>
              </a:rPr>
              <a:t>These design requirements inform every aspect of design and will be referenced throughout.</a:t>
            </a:r>
            <a:endParaRPr sz="18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 on Engine Design</a:t>
            </a:r>
            <a:endParaRPr/>
          </a:p>
        </p:txBody>
      </p:sp>
      <p:sp>
        <p:nvSpPr>
          <p:cNvPr id="304" name="Google Shape;30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27"/>
          <p:cNvPicPr preferRelativeResize="0"/>
          <p:nvPr/>
        </p:nvPicPr>
        <p:blipFill>
          <a:blip r:embed="rId3">
            <a:alphaModFix/>
          </a:blip>
          <a:stretch>
            <a:fillRect/>
          </a:stretch>
        </p:blipFill>
        <p:spPr>
          <a:xfrm>
            <a:off x="585199" y="1212425"/>
            <a:ext cx="7524301" cy="1359337"/>
          </a:xfrm>
          <a:prstGeom prst="rect">
            <a:avLst/>
          </a:prstGeom>
          <a:noFill/>
          <a:ln>
            <a:noFill/>
          </a:ln>
        </p:spPr>
      </p:pic>
      <p:sp>
        <p:nvSpPr>
          <p:cNvPr id="306" name="Google Shape;306;p27"/>
          <p:cNvSpPr txBox="1"/>
          <p:nvPr/>
        </p:nvSpPr>
        <p:spPr>
          <a:xfrm>
            <a:off x="5626650" y="2766450"/>
            <a:ext cx="2845800" cy="20037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Waterloo </a:t>
            </a:r>
            <a:r>
              <a:rPr lang="en" sz="1100">
                <a:solidFill>
                  <a:schemeClr val="dk1"/>
                </a:solidFill>
                <a:latin typeface="DM Mono"/>
                <a:ea typeface="DM Mono"/>
                <a:cs typeface="DM Mono"/>
                <a:sym typeface="DM Mono"/>
              </a:rPr>
              <a:t>Rocketry:</a:t>
            </a:r>
            <a:r>
              <a:rPr lang="en" sz="1100">
                <a:solidFill>
                  <a:schemeClr val="dk1"/>
                </a:solidFill>
                <a:latin typeface="DM Mono"/>
                <a:ea typeface="DM Mono"/>
                <a:cs typeface="DM Mono"/>
                <a:sym typeface="DM Mono"/>
              </a:rPr>
              <a:t> Hybrid rocket engine IDEAs Design Analysis Competition 2018</a:t>
            </a:r>
            <a:endParaRPr sz="1100">
              <a:solidFill>
                <a:schemeClr val="dk1"/>
              </a:solidFill>
              <a:latin typeface="DM Mono"/>
              <a:ea typeface="DM Mono"/>
              <a:cs typeface="DM Mono"/>
              <a:sym typeface="DM Mono"/>
            </a:endParaRPr>
          </a:p>
          <a:p>
            <a:pPr indent="0" lvl="0" marL="0" rtl="0" algn="l">
              <a:spcBef>
                <a:spcPts val="0"/>
              </a:spcBef>
              <a:spcAft>
                <a:spcPts val="0"/>
              </a:spcAft>
              <a:buNone/>
            </a:pPr>
            <a:r>
              <a:t/>
            </a:r>
            <a:endParaRPr sz="1100">
              <a:solidFill>
                <a:schemeClr val="dk1"/>
              </a:solidFill>
              <a:latin typeface="DM Mono"/>
              <a:ea typeface="DM Mono"/>
              <a:cs typeface="DM Mono"/>
              <a:sym typeface="DM Mono"/>
            </a:endParaRPr>
          </a:p>
          <a:p>
            <a:pPr indent="0" lvl="0" marL="0" rtl="0" algn="l">
              <a:spcBef>
                <a:spcPts val="0"/>
              </a:spcBef>
              <a:spcAft>
                <a:spcPts val="0"/>
              </a:spcAft>
              <a:buClr>
                <a:schemeClr val="dk1"/>
              </a:buClr>
              <a:buSzPct val="96327"/>
              <a:buFont typeface="Arial"/>
              <a:buNone/>
            </a:pPr>
            <a:r>
              <a:rPr lang="en" sz="1141">
                <a:solidFill>
                  <a:schemeClr val="dk1"/>
                </a:solidFill>
                <a:latin typeface="DM Mono"/>
                <a:ea typeface="DM Mono"/>
                <a:cs typeface="DM Mono"/>
                <a:sym typeface="DM Mono"/>
              </a:rPr>
              <a:t>Waterloo Rocketry, 2018</a:t>
            </a:r>
            <a:endParaRPr sz="1141">
              <a:solidFill>
                <a:schemeClr val="dk1"/>
              </a:solidFill>
              <a:latin typeface="DM Mono"/>
              <a:ea typeface="DM Mono"/>
              <a:cs typeface="DM Mono"/>
              <a:sym typeface="DM Mono"/>
            </a:endParaRPr>
          </a:p>
          <a:p>
            <a:pPr indent="0" lvl="0" marL="0" rtl="0" algn="l">
              <a:spcBef>
                <a:spcPts val="0"/>
              </a:spcBef>
              <a:spcAft>
                <a:spcPts val="0"/>
              </a:spcAft>
              <a:buClr>
                <a:schemeClr val="dk1"/>
              </a:buClr>
              <a:buSzPct val="96327"/>
              <a:buFont typeface="Arial"/>
              <a:buNone/>
            </a:pPr>
            <a:r>
              <a:rPr lang="en" sz="1141">
                <a:solidFill>
                  <a:schemeClr val="dk1"/>
                </a:solidFill>
                <a:latin typeface="DM Mono"/>
                <a:ea typeface="DM Mono"/>
                <a:cs typeface="DM Mono"/>
                <a:sym typeface="DM Mono"/>
              </a:rPr>
              <a:t>N. Christopher, S. Dalgliesh, N. Wong</a:t>
            </a:r>
            <a:endParaRPr sz="841">
              <a:solidFill>
                <a:schemeClr val="dk1"/>
              </a:solidFill>
              <a:latin typeface="DM Mono"/>
              <a:ea typeface="DM Mono"/>
              <a:cs typeface="DM Mono"/>
              <a:sym typeface="DM Mono"/>
            </a:endParaRPr>
          </a:p>
          <a:p>
            <a:pPr indent="0" lvl="0" marL="0" rtl="0" algn="l">
              <a:lnSpc>
                <a:spcPct val="115000"/>
              </a:lnSpc>
              <a:spcBef>
                <a:spcPts val="1200"/>
              </a:spcBef>
              <a:spcAft>
                <a:spcPts val="1200"/>
              </a:spcAft>
              <a:buNone/>
            </a:pPr>
            <a:r>
              <a:rPr lang="en" sz="1100">
                <a:solidFill>
                  <a:schemeClr val="dk1"/>
                </a:solidFill>
                <a:latin typeface="DM Mono"/>
                <a:ea typeface="DM Mono"/>
                <a:cs typeface="DM Mono"/>
                <a:sym typeface="DM Mono"/>
              </a:rPr>
              <a:t>Wong, N., Dalgliesh, S., Christopher, N., Lambert, S., and Hickey, J.-P., “Hybrid Rocket Engine IDEAs Design Analysis Competition 2018,” </a:t>
            </a:r>
            <a:r>
              <a:rPr i="1" lang="en" sz="1100">
                <a:solidFill>
                  <a:schemeClr val="dk1"/>
                </a:solidFill>
                <a:latin typeface="DM Mono"/>
                <a:ea typeface="DM Mono"/>
                <a:cs typeface="DM Mono"/>
                <a:sym typeface="DM Mono"/>
              </a:rPr>
              <a:t>Waterloo IDEAs Design Analysis Competition 2018</a:t>
            </a:r>
            <a:r>
              <a:rPr lang="en" sz="1100">
                <a:solidFill>
                  <a:schemeClr val="dk1"/>
                </a:solidFill>
                <a:latin typeface="DM Mono"/>
                <a:ea typeface="DM Mono"/>
                <a:cs typeface="DM Mono"/>
                <a:sym typeface="DM Mono"/>
              </a:rPr>
              <a:t>. Available at: https://uwaterloo.ca/engineering-ideas-clinic/sites/default/files/uploads/documents/hybrid_rocket_engine_-_design_analysis_competition_presentation_1.pdf</a:t>
            </a:r>
            <a:endParaRPr sz="1100">
              <a:solidFill>
                <a:schemeClr val="dk1"/>
              </a:solidFill>
              <a:latin typeface="DM Mono"/>
              <a:ea typeface="DM Mono"/>
              <a:cs typeface="DM Mono"/>
              <a:sym typeface="DM Mono"/>
            </a:endParaRPr>
          </a:p>
        </p:txBody>
      </p:sp>
      <p:sp>
        <p:nvSpPr>
          <p:cNvPr id="307" name="Google Shape;307;p2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308" name="Google Shape;308;p27"/>
          <p:cNvSpPr txBox="1"/>
          <p:nvPr/>
        </p:nvSpPr>
        <p:spPr>
          <a:xfrm>
            <a:off x="868800" y="2671475"/>
            <a:ext cx="34341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1"/>
                </a:solidFill>
                <a:latin typeface="DM Mono"/>
                <a:ea typeface="DM Mono"/>
                <a:cs typeface="DM Mono"/>
                <a:sym typeface="DM Mono"/>
              </a:rPr>
              <a:t>Our hybrid rocket engine has </a:t>
            </a:r>
            <a:r>
              <a:rPr lang="en">
                <a:solidFill>
                  <a:schemeClr val="dk1"/>
                </a:solidFill>
                <a:latin typeface="DM Mono"/>
                <a:ea typeface="DM Mono"/>
                <a:cs typeface="DM Mono"/>
                <a:sym typeface="DM Mono"/>
              </a:rPr>
              <a:t>received some inspiration from Waterloo Rocketry Vidar III in terms of nitrous utilization and general designs of hybrid engines. </a:t>
            </a:r>
            <a:endParaRPr>
              <a:solidFill>
                <a:schemeClr val="dk1"/>
              </a:solidFill>
              <a:latin typeface="DM Mono"/>
              <a:ea typeface="DM Mono"/>
              <a:cs typeface="DM Mono"/>
              <a:sym typeface="DM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 on Rocket Design</a:t>
            </a:r>
            <a:endParaRPr/>
          </a:p>
        </p:txBody>
      </p:sp>
      <p:sp>
        <p:nvSpPr>
          <p:cNvPr id="314" name="Google Shape;31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28"/>
          <p:cNvPicPr preferRelativeResize="0"/>
          <p:nvPr/>
        </p:nvPicPr>
        <p:blipFill>
          <a:blip r:embed="rId3">
            <a:alphaModFix/>
          </a:blip>
          <a:stretch>
            <a:fillRect/>
          </a:stretch>
        </p:blipFill>
        <p:spPr>
          <a:xfrm>
            <a:off x="0" y="1587439"/>
            <a:ext cx="9143999" cy="834012"/>
          </a:xfrm>
          <a:prstGeom prst="rect">
            <a:avLst/>
          </a:prstGeom>
          <a:noFill/>
          <a:ln>
            <a:noFill/>
          </a:ln>
        </p:spPr>
      </p:pic>
      <p:sp>
        <p:nvSpPr>
          <p:cNvPr id="316" name="Google Shape;316;p2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317" name="Google Shape;317;p28"/>
          <p:cNvSpPr txBox="1"/>
          <p:nvPr/>
        </p:nvSpPr>
        <p:spPr>
          <a:xfrm>
            <a:off x="705275" y="2571750"/>
            <a:ext cx="3569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Mono"/>
                <a:ea typeface="DM Mono"/>
                <a:cs typeface="DM Mono"/>
                <a:sym typeface="DM Mono"/>
              </a:rPr>
              <a:t>Once the engine has been finalized, the engine would be applied to a rocket - for now called Longshot - for an IREC competition. The diagram above is representative of how HX-1 would be applied to a competition rocket. </a:t>
            </a:r>
            <a:endParaRPr>
              <a:solidFill>
                <a:schemeClr val="dk1"/>
              </a:solidFill>
              <a:latin typeface="DM Mono"/>
              <a:ea typeface="DM Mono"/>
              <a:cs typeface="DM Mono"/>
              <a:sym typeface="DM Mono"/>
            </a:endParaRPr>
          </a:p>
        </p:txBody>
      </p:sp>
      <p:sp>
        <p:nvSpPr>
          <p:cNvPr id="318" name="Google Shape;318;p28"/>
          <p:cNvSpPr txBox="1"/>
          <p:nvPr/>
        </p:nvSpPr>
        <p:spPr>
          <a:xfrm>
            <a:off x="6095700" y="2702850"/>
            <a:ext cx="2845800" cy="20037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Waterloo Rocketry: Hybrid rocket engine IDEAs Design Analysis Competition 2018</a:t>
            </a:r>
            <a:endParaRPr sz="1100">
              <a:solidFill>
                <a:schemeClr val="dk1"/>
              </a:solidFill>
              <a:latin typeface="DM Mono"/>
              <a:ea typeface="DM Mono"/>
              <a:cs typeface="DM Mono"/>
              <a:sym typeface="DM Mono"/>
            </a:endParaRPr>
          </a:p>
          <a:p>
            <a:pPr indent="0" lvl="0" marL="0" rtl="0" algn="l">
              <a:spcBef>
                <a:spcPts val="0"/>
              </a:spcBef>
              <a:spcAft>
                <a:spcPts val="0"/>
              </a:spcAft>
              <a:buNone/>
            </a:pPr>
            <a:r>
              <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41">
                <a:solidFill>
                  <a:schemeClr val="dk1"/>
                </a:solidFill>
                <a:latin typeface="DM Mono"/>
                <a:ea typeface="DM Mono"/>
                <a:cs typeface="DM Mono"/>
                <a:sym typeface="DM Mono"/>
              </a:rPr>
              <a:t>Waterloo Rocketry, 2018</a:t>
            </a:r>
            <a:endParaRPr sz="1141">
              <a:solidFill>
                <a:schemeClr val="dk1"/>
              </a:solidFill>
              <a:latin typeface="DM Mono"/>
              <a:ea typeface="DM Mono"/>
              <a:cs typeface="DM Mono"/>
              <a:sym typeface="DM Mono"/>
            </a:endParaRPr>
          </a:p>
          <a:p>
            <a:pPr indent="0" lvl="0" marL="0" rtl="0" algn="l">
              <a:spcBef>
                <a:spcPts val="0"/>
              </a:spcBef>
              <a:spcAft>
                <a:spcPts val="0"/>
              </a:spcAft>
              <a:buNone/>
            </a:pPr>
            <a:r>
              <a:rPr lang="en" sz="1141">
                <a:solidFill>
                  <a:schemeClr val="dk1"/>
                </a:solidFill>
                <a:latin typeface="DM Mono"/>
                <a:ea typeface="DM Mono"/>
                <a:cs typeface="DM Mono"/>
                <a:sym typeface="DM Mono"/>
              </a:rPr>
              <a:t>N. Christopher, S. Dalgliesh, N. Wong</a:t>
            </a:r>
            <a:endParaRPr sz="841">
              <a:solidFill>
                <a:schemeClr val="dk1"/>
              </a:solidFill>
              <a:latin typeface="DM Mono"/>
              <a:ea typeface="DM Mono"/>
              <a:cs typeface="DM Mono"/>
              <a:sym typeface="DM Mono"/>
            </a:endParaRPr>
          </a:p>
          <a:p>
            <a:pPr indent="0" lvl="0" marL="0" rtl="0" algn="l">
              <a:lnSpc>
                <a:spcPct val="115000"/>
              </a:lnSpc>
              <a:spcBef>
                <a:spcPts val="1200"/>
              </a:spcBef>
              <a:spcAft>
                <a:spcPts val="1200"/>
              </a:spcAft>
              <a:buNone/>
            </a:pPr>
            <a:r>
              <a:rPr lang="en" sz="1100">
                <a:solidFill>
                  <a:schemeClr val="dk1"/>
                </a:solidFill>
                <a:latin typeface="DM Mono"/>
                <a:ea typeface="DM Mono"/>
                <a:cs typeface="DM Mono"/>
                <a:sym typeface="DM Mono"/>
              </a:rPr>
              <a:t>Wong, N., Dalgliesh, S., Christopher, N., Lambert, S., and Hickey, J.-P., “Hybrid Rocket Engine IDEAs Design Analysis Competition 2018,” </a:t>
            </a:r>
            <a:r>
              <a:rPr i="1" lang="en" sz="1100">
                <a:solidFill>
                  <a:schemeClr val="dk1"/>
                </a:solidFill>
                <a:latin typeface="DM Mono"/>
                <a:ea typeface="DM Mono"/>
                <a:cs typeface="DM Mono"/>
                <a:sym typeface="DM Mono"/>
              </a:rPr>
              <a:t>Waterloo IDEAs Design Analysis Competition 2018</a:t>
            </a:r>
            <a:r>
              <a:rPr lang="en" sz="1100">
                <a:solidFill>
                  <a:schemeClr val="dk1"/>
                </a:solidFill>
                <a:latin typeface="DM Mono"/>
                <a:ea typeface="DM Mono"/>
                <a:cs typeface="DM Mono"/>
                <a:sym typeface="DM Mono"/>
              </a:rPr>
              <a:t>. Available at: https://uwaterloo.ca/engineering-ideas-clinic/sites/default/files/uploads/documents/hybrid_rocket_engine_-_design_analysis_competition_presentation_1.pdf</a:t>
            </a:r>
            <a:endParaRPr sz="1100">
              <a:solidFill>
                <a:schemeClr val="dk1"/>
              </a:solidFill>
              <a:latin typeface="DM Mono"/>
              <a:ea typeface="DM Mono"/>
              <a:cs typeface="DM Mono"/>
              <a:sym typeface="DM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Combustion chamber</a:t>
            </a:r>
            <a:endParaRPr/>
          </a:p>
        </p:txBody>
      </p:sp>
      <p:sp>
        <p:nvSpPr>
          <p:cNvPr id="324" name="Google Shape;324;p29"/>
          <p:cNvSpPr txBox="1"/>
          <p:nvPr>
            <p:ph idx="1" type="body"/>
          </p:nvPr>
        </p:nvSpPr>
        <p:spPr>
          <a:xfrm>
            <a:off x="311700" y="1146675"/>
            <a:ext cx="3920400" cy="3291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a:solidFill>
                  <a:schemeClr val="dk1"/>
                </a:solidFill>
              </a:rPr>
              <a:t>1.1 </a:t>
            </a:r>
            <a:r>
              <a:rPr lang="en">
                <a:solidFill>
                  <a:schemeClr val="dk1"/>
                </a:solidFill>
              </a:rPr>
              <a:t>The engine shall provide data can be used to scale the design</a:t>
            </a:r>
            <a:endParaRPr>
              <a:solidFill>
                <a:schemeClr val="dk1"/>
              </a:solidFill>
            </a:endParaRPr>
          </a:p>
          <a:p>
            <a:pPr indent="0" lvl="0" marL="0" rtl="0" algn="l">
              <a:lnSpc>
                <a:spcPct val="100000"/>
              </a:lnSpc>
              <a:spcBef>
                <a:spcPts val="1200"/>
              </a:spcBef>
              <a:spcAft>
                <a:spcPts val="0"/>
              </a:spcAft>
              <a:buNone/>
            </a:pPr>
            <a:r>
              <a:rPr lang="en">
                <a:solidFill>
                  <a:schemeClr val="dk1"/>
                </a:solidFill>
              </a:rPr>
              <a:t>   1.1a </a:t>
            </a:r>
            <a:r>
              <a:rPr lang="en">
                <a:solidFill>
                  <a:schemeClr val="dk1"/>
                </a:solidFill>
              </a:rPr>
              <a:t>The engine’s thrust shall be measured</a:t>
            </a:r>
            <a:endParaRPr>
              <a:solidFill>
                <a:schemeClr val="dk1"/>
              </a:solidFill>
            </a:endParaRPr>
          </a:p>
          <a:p>
            <a:pPr indent="0" lvl="0" marL="0" rtl="0" algn="l">
              <a:lnSpc>
                <a:spcPct val="100000"/>
              </a:lnSpc>
              <a:spcBef>
                <a:spcPts val="1200"/>
              </a:spcBef>
              <a:spcAft>
                <a:spcPts val="0"/>
              </a:spcAft>
              <a:buNone/>
            </a:pPr>
            <a:r>
              <a:rPr lang="en">
                <a:solidFill>
                  <a:schemeClr val="dk1"/>
                </a:solidFill>
              </a:rPr>
              <a:t>   1.1b The engines pressure shall be measured</a:t>
            </a:r>
            <a:endParaRPr>
              <a:solidFill>
                <a:schemeClr val="dk1"/>
              </a:solidFill>
            </a:endParaRPr>
          </a:p>
          <a:p>
            <a:pPr indent="0" lvl="0" marL="0" rtl="0" algn="l">
              <a:lnSpc>
                <a:spcPct val="100000"/>
              </a:lnSpc>
              <a:spcBef>
                <a:spcPts val="1200"/>
              </a:spcBef>
              <a:spcAft>
                <a:spcPts val="0"/>
              </a:spcAft>
              <a:buNone/>
            </a:pPr>
            <a:r>
              <a:rPr lang="en">
                <a:solidFill>
                  <a:schemeClr val="dk1"/>
                </a:solidFill>
              </a:rPr>
              <a:t>   1.1c The oxidizer mass flow rate shall be measured</a:t>
            </a:r>
            <a:endParaRPr>
              <a:solidFill>
                <a:schemeClr val="dk1"/>
              </a:solidFill>
            </a:endParaRPr>
          </a:p>
          <a:p>
            <a:pPr indent="0" lvl="0" marL="0" rtl="0" algn="l">
              <a:lnSpc>
                <a:spcPct val="100000"/>
              </a:lnSpc>
              <a:spcBef>
                <a:spcPts val="1200"/>
              </a:spcBef>
              <a:spcAft>
                <a:spcPts val="0"/>
              </a:spcAft>
              <a:buNone/>
            </a:pPr>
            <a:r>
              <a:rPr lang="en">
                <a:solidFill>
                  <a:schemeClr val="dk1"/>
                </a:solidFill>
              </a:rPr>
              <a:t>   1.1d The fuel grain burn shall be measured</a:t>
            </a:r>
            <a:endParaRPr>
              <a:solidFill>
                <a:schemeClr val="dk1"/>
              </a:solidFill>
            </a:endParaRPr>
          </a:p>
          <a:p>
            <a:pPr indent="0" lvl="0" marL="0" rtl="0" algn="l">
              <a:lnSpc>
                <a:spcPct val="100000"/>
              </a:lnSpc>
              <a:spcBef>
                <a:spcPts val="1200"/>
              </a:spcBef>
              <a:spcAft>
                <a:spcPts val="0"/>
              </a:spcAft>
              <a:buNone/>
            </a:pPr>
            <a:r>
              <a:rPr lang="en">
                <a:solidFill>
                  <a:schemeClr val="dk1"/>
                </a:solidFill>
              </a:rPr>
              <a:t>   1.1e The engine temperature should be measured</a:t>
            </a:r>
            <a:endParaRPr>
              <a:solidFill>
                <a:schemeClr val="dk1"/>
              </a:solidFill>
            </a:endParaRPr>
          </a:p>
          <a:p>
            <a:pPr indent="0" lvl="0" marL="0" rtl="0" algn="l">
              <a:lnSpc>
                <a:spcPct val="100000"/>
              </a:lnSpc>
              <a:spcBef>
                <a:spcPts val="1200"/>
              </a:spcBef>
              <a:spcAft>
                <a:spcPts val="1200"/>
              </a:spcAft>
              <a:buNone/>
            </a:pPr>
            <a:r>
              <a:t/>
            </a:r>
            <a:endParaRPr>
              <a:solidFill>
                <a:schemeClr val="dk1"/>
              </a:solidFill>
            </a:endParaRPr>
          </a:p>
        </p:txBody>
      </p:sp>
      <p:sp>
        <p:nvSpPr>
          <p:cNvPr id="325" name="Google Shape;325;p29"/>
          <p:cNvSpPr txBox="1"/>
          <p:nvPr>
            <p:ph idx="1" type="body"/>
          </p:nvPr>
        </p:nvSpPr>
        <p:spPr>
          <a:xfrm>
            <a:off x="4572000" y="1017725"/>
            <a:ext cx="3999900" cy="120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These measurements will help us tune our in-house </a:t>
            </a:r>
            <a:r>
              <a:rPr lang="en">
                <a:solidFill>
                  <a:schemeClr val="dk1"/>
                </a:solidFill>
              </a:rPr>
              <a:t>model that will used in subsequent hybrid designs</a:t>
            </a:r>
            <a:endParaRPr>
              <a:solidFill>
                <a:schemeClr val="dk1"/>
              </a:solidFill>
            </a:endParaRPr>
          </a:p>
        </p:txBody>
      </p:sp>
      <p:sp>
        <p:nvSpPr>
          <p:cNvPr id="326" name="Google Shape;3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2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328" name="Google Shape;328;p29"/>
          <p:cNvPicPr preferRelativeResize="0"/>
          <p:nvPr/>
        </p:nvPicPr>
        <p:blipFill>
          <a:blip r:embed="rId4">
            <a:alphaModFix/>
          </a:blip>
          <a:stretch>
            <a:fillRect/>
          </a:stretch>
        </p:blipFill>
        <p:spPr>
          <a:xfrm>
            <a:off x="4571999" y="1907400"/>
            <a:ext cx="3831524" cy="2755825"/>
          </a:xfrm>
          <a:prstGeom prst="rect">
            <a:avLst/>
          </a:prstGeom>
          <a:noFill/>
          <a:ln>
            <a:noFill/>
          </a:ln>
        </p:spPr>
      </p:pic>
      <p:sp>
        <p:nvSpPr>
          <p:cNvPr id="329" name="Google Shape;329;p29"/>
          <p:cNvSpPr txBox="1"/>
          <p:nvPr/>
        </p:nvSpPr>
        <p:spPr>
          <a:xfrm>
            <a:off x="2835325" y="4124775"/>
            <a:ext cx="163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DM Mono"/>
                <a:ea typeface="DM Mono"/>
                <a:cs typeface="DM Mono"/>
                <a:sym typeface="DM Mono"/>
              </a:rPr>
              <a:t>Model made on DrawIO</a:t>
            </a:r>
            <a:endParaRPr sz="900">
              <a:solidFill>
                <a:schemeClr val="dk1"/>
              </a:solidFill>
              <a:latin typeface="DM Mono"/>
              <a:ea typeface="DM Mono"/>
              <a:cs typeface="DM Mono"/>
              <a:sym typeface="DM Mono"/>
            </a:endParaRPr>
          </a:p>
          <a:p>
            <a:pPr indent="0" lvl="0" marL="0" rtl="0" algn="l">
              <a:spcBef>
                <a:spcPts val="0"/>
              </a:spcBef>
              <a:spcAft>
                <a:spcPts val="0"/>
              </a:spcAft>
              <a:buNone/>
            </a:pPr>
            <a:r>
              <a:rPr lang="en" sz="900">
                <a:solidFill>
                  <a:schemeClr val="dk1"/>
                </a:solidFill>
                <a:latin typeface="DM Mono"/>
                <a:ea typeface="DM Mono"/>
                <a:cs typeface="DM Mono"/>
                <a:sym typeface="DM Mono"/>
              </a:rPr>
              <a:t>Made by: Nicholas Quillin</a:t>
            </a:r>
            <a:endParaRPr sz="900">
              <a:solidFill>
                <a:schemeClr val="dk1"/>
              </a:solidFill>
              <a:latin typeface="DM Mono"/>
              <a:ea typeface="DM Mono"/>
              <a:cs typeface="DM Mono"/>
              <a:sym typeface="DM Mono"/>
            </a:endParaRPr>
          </a:p>
          <a:p>
            <a:pPr indent="0" lvl="0" marL="0" rtl="0" algn="l">
              <a:spcBef>
                <a:spcPts val="0"/>
              </a:spcBef>
              <a:spcAft>
                <a:spcPts val="0"/>
              </a:spcAft>
              <a:buNone/>
            </a:pPr>
            <a:r>
              <a:rPr lang="en" sz="900">
                <a:solidFill>
                  <a:schemeClr val="dk1"/>
                </a:solidFill>
                <a:latin typeface="DM Mono"/>
                <a:ea typeface="DM Mono"/>
                <a:cs typeface="DM Mono"/>
                <a:sym typeface="DM Mono"/>
              </a:rPr>
              <a:t>Date: 10/18/25</a:t>
            </a:r>
            <a:endParaRPr sz="900">
              <a:solidFill>
                <a:schemeClr val="dk1"/>
              </a:solidFill>
              <a:latin typeface="DM Mono"/>
              <a:ea typeface="DM Mono"/>
              <a:cs typeface="DM Mono"/>
              <a:sym typeface="DM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1.2 Combustion chamber</a:t>
            </a:r>
            <a:endParaRPr/>
          </a:p>
        </p:txBody>
      </p:sp>
      <p:sp>
        <p:nvSpPr>
          <p:cNvPr id="335" name="Google Shape;335;p30"/>
          <p:cNvSpPr txBox="1"/>
          <p:nvPr>
            <p:ph idx="1" type="body"/>
          </p:nvPr>
        </p:nvSpPr>
        <p:spPr>
          <a:xfrm>
            <a:off x="311700" y="1146675"/>
            <a:ext cx="3920400" cy="329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Clr>
                <a:schemeClr val="dk1"/>
              </a:buClr>
              <a:buSzPts val="1100"/>
              <a:buFont typeface="Arial"/>
              <a:buNone/>
            </a:pPr>
            <a:r>
              <a:rPr lang="en"/>
              <a:t>1.2 Motor should use COTS hardware wherever possible</a:t>
            </a:r>
            <a:endParaRPr/>
          </a:p>
        </p:txBody>
      </p:sp>
      <p:sp>
        <p:nvSpPr>
          <p:cNvPr id="336" name="Google Shape;336;p30"/>
          <p:cNvSpPr txBox="1"/>
          <p:nvPr>
            <p:ph idx="1" type="body"/>
          </p:nvPr>
        </p:nvSpPr>
        <p:spPr>
          <a:xfrm>
            <a:off x="45720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Intended</a:t>
            </a:r>
            <a:r>
              <a:rPr lang="en"/>
              <a:t> to reduce cost many of these parts are well designed, tested, and more affordable to buy.</a:t>
            </a:r>
            <a:endParaRPr/>
          </a:p>
          <a:p>
            <a:pPr indent="0" lvl="0" marL="0" rtl="0" algn="l">
              <a:spcBef>
                <a:spcPts val="1200"/>
              </a:spcBef>
              <a:spcAft>
                <a:spcPts val="0"/>
              </a:spcAft>
              <a:buNone/>
            </a:pPr>
            <a:r>
              <a:rPr lang="en"/>
              <a:t>A list of intended manufacturers are: Mcmaster carr</a:t>
            </a:r>
            <a:endParaRPr/>
          </a:p>
          <a:p>
            <a:pPr indent="0" lvl="0" marL="0" rtl="0" algn="l">
              <a:spcBef>
                <a:spcPts val="1200"/>
              </a:spcBef>
              <a:spcAft>
                <a:spcPts val="0"/>
              </a:spcAft>
              <a:buNone/>
            </a:pPr>
            <a:r>
              <a:rPr lang="en"/>
              <a:t>Many different </a:t>
            </a:r>
            <a:r>
              <a:rPr lang="en"/>
              <a:t>manufacturers</a:t>
            </a:r>
            <a:r>
              <a:rPr lang="en"/>
              <a:t> of COTS </a:t>
            </a:r>
            <a:r>
              <a:rPr lang="en"/>
              <a:t>equipment</a:t>
            </a:r>
            <a:r>
              <a:rPr lang="en"/>
              <a:t> exists</a:t>
            </a:r>
            <a:endParaRPr/>
          </a:p>
          <a:p>
            <a:pPr indent="0" lvl="0" marL="0" rtl="0" algn="l">
              <a:spcBef>
                <a:spcPts val="1200"/>
              </a:spcBef>
              <a:spcAft>
                <a:spcPts val="1200"/>
              </a:spcAft>
              <a:buNone/>
            </a:pPr>
            <a:r>
              <a:t/>
            </a:r>
            <a:endParaRPr/>
          </a:p>
        </p:txBody>
      </p:sp>
      <p:sp>
        <p:nvSpPr>
          <p:cNvPr id="337" name="Google Shape;33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339" name="Google Shape;339;p30"/>
          <p:cNvPicPr preferRelativeResize="0"/>
          <p:nvPr/>
        </p:nvPicPr>
        <p:blipFill>
          <a:blip r:embed="rId4">
            <a:alphaModFix/>
          </a:blip>
          <a:stretch>
            <a:fillRect/>
          </a:stretch>
        </p:blipFill>
        <p:spPr>
          <a:xfrm>
            <a:off x="366663" y="1759575"/>
            <a:ext cx="3810474" cy="2852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1.3 Combustion chamber</a:t>
            </a:r>
            <a:endParaRPr/>
          </a:p>
        </p:txBody>
      </p:sp>
      <p:sp>
        <p:nvSpPr>
          <p:cNvPr id="345" name="Google Shape;345;p31"/>
          <p:cNvSpPr txBox="1"/>
          <p:nvPr>
            <p:ph idx="1" type="body"/>
          </p:nvPr>
        </p:nvSpPr>
        <p:spPr>
          <a:xfrm>
            <a:off x="311700" y="1146675"/>
            <a:ext cx="3920400" cy="329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1.3 The engine shall have at least 2 </a:t>
            </a:r>
            <a:r>
              <a:rPr lang="en"/>
              <a:t>inhibition</a:t>
            </a:r>
            <a:r>
              <a:rPr lang="en"/>
              <a:t>s</a:t>
            </a:r>
            <a:endParaRPr/>
          </a:p>
        </p:txBody>
      </p:sp>
      <p:sp>
        <p:nvSpPr>
          <p:cNvPr id="346" name="Google Shape;346;p31"/>
          <p:cNvSpPr txBox="1"/>
          <p:nvPr>
            <p:ph idx="1" type="body"/>
          </p:nvPr>
        </p:nvSpPr>
        <p:spPr>
          <a:xfrm>
            <a:off x="45720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Based on common industry practice</a:t>
            </a:r>
            <a:endParaRPr/>
          </a:p>
        </p:txBody>
      </p:sp>
      <p:sp>
        <p:nvSpPr>
          <p:cNvPr id="347" name="Google Shape;34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31"/>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349" name="Google Shape;349;p31"/>
          <p:cNvPicPr preferRelativeResize="0"/>
          <p:nvPr/>
        </p:nvPicPr>
        <p:blipFill>
          <a:blip r:embed="rId3">
            <a:alphaModFix/>
          </a:blip>
          <a:stretch>
            <a:fillRect/>
          </a:stretch>
        </p:blipFill>
        <p:spPr>
          <a:xfrm>
            <a:off x="241075" y="1775224"/>
            <a:ext cx="7394799" cy="2710450"/>
          </a:xfrm>
          <a:prstGeom prst="rect">
            <a:avLst/>
          </a:prstGeom>
          <a:noFill/>
          <a:ln>
            <a:noFill/>
          </a:ln>
        </p:spPr>
      </p:pic>
      <p:sp>
        <p:nvSpPr>
          <p:cNvPr id="350" name="Google Shape;350;p31"/>
          <p:cNvSpPr txBox="1"/>
          <p:nvPr>
            <p:ph idx="1" type="body"/>
          </p:nvPr>
        </p:nvSpPr>
        <p:spPr>
          <a:xfrm>
            <a:off x="3022250" y="4469575"/>
            <a:ext cx="3999900" cy="68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From sscman91-710v3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77" name="Google Shape;77;p14"/>
          <p:cNvSpPr txBox="1"/>
          <p:nvPr>
            <p:ph idx="2" type="body"/>
          </p:nvPr>
        </p:nvSpPr>
        <p:spPr>
          <a:xfrm>
            <a:off x="260400" y="9623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action="ppaction://hlinksldjump" r:id="rId4"/>
              </a:rPr>
              <a:t>Design Requirements</a:t>
            </a:r>
            <a:endParaRPr/>
          </a:p>
          <a:p>
            <a:pPr indent="0" lvl="0" marL="0" rtl="0" algn="l">
              <a:spcBef>
                <a:spcPts val="1200"/>
              </a:spcBef>
              <a:spcAft>
                <a:spcPts val="0"/>
              </a:spcAft>
              <a:buNone/>
            </a:pPr>
            <a:r>
              <a:rPr lang="en" u="sng">
                <a:solidFill>
                  <a:schemeClr val="hlink"/>
                </a:solidFill>
                <a:hlinkClick action="ppaction://hlinksldjump" r:id="rId5"/>
              </a:rPr>
              <a:t>Modeling</a:t>
            </a:r>
            <a:endParaRPr/>
          </a:p>
          <a:p>
            <a:pPr indent="0" lvl="0" marL="0" rtl="0" algn="l">
              <a:spcBef>
                <a:spcPts val="1200"/>
              </a:spcBef>
              <a:spcAft>
                <a:spcPts val="0"/>
              </a:spcAft>
              <a:buNone/>
            </a:pPr>
            <a:r>
              <a:rPr lang="en" u="sng">
                <a:solidFill>
                  <a:schemeClr val="hlink"/>
                </a:solidFill>
                <a:hlinkClick action="ppaction://hlinksldjump" r:id="rId6"/>
              </a:rPr>
              <a:t>Thrust Chamber</a:t>
            </a:r>
            <a:endParaRPr/>
          </a:p>
          <a:p>
            <a:pPr indent="0" lvl="0" marL="0" rtl="0" algn="l">
              <a:spcBef>
                <a:spcPts val="1200"/>
              </a:spcBef>
              <a:spcAft>
                <a:spcPts val="0"/>
              </a:spcAft>
              <a:buNone/>
            </a:pPr>
            <a:r>
              <a:rPr lang="en" u="sng">
                <a:solidFill>
                  <a:schemeClr val="hlink"/>
                </a:solidFill>
                <a:hlinkClick action="ppaction://hlinksldjump" r:id="rId7"/>
              </a:rPr>
              <a:t>Fluid </a:t>
            </a:r>
            <a:r>
              <a:rPr lang="en" u="sng">
                <a:solidFill>
                  <a:schemeClr val="hlink"/>
                </a:solidFill>
                <a:hlinkClick action="ppaction://hlinksldjump" r:id="rId8"/>
              </a:rPr>
              <a:t>System</a:t>
            </a:r>
            <a:endParaRPr/>
          </a:p>
          <a:p>
            <a:pPr indent="0" lvl="0" marL="0" rtl="0" algn="l">
              <a:spcBef>
                <a:spcPts val="1200"/>
              </a:spcBef>
              <a:spcAft>
                <a:spcPts val="0"/>
              </a:spcAft>
              <a:buNone/>
            </a:pPr>
            <a:r>
              <a:rPr lang="en" u="sng">
                <a:solidFill>
                  <a:schemeClr val="hlink"/>
                </a:solidFill>
                <a:hlinkClick action="ppaction://hlinksldjump" r:id="rId9"/>
              </a:rPr>
              <a:t>Test Stand</a:t>
            </a:r>
            <a:endParaRPr/>
          </a:p>
          <a:p>
            <a:pPr indent="0" lvl="0" marL="0" rtl="0" algn="l">
              <a:spcBef>
                <a:spcPts val="1200"/>
              </a:spcBef>
              <a:spcAft>
                <a:spcPts val="1200"/>
              </a:spcAft>
              <a:buNone/>
            </a:pPr>
            <a:r>
              <a:rPr lang="en" u="sng">
                <a:solidFill>
                  <a:schemeClr val="hlink"/>
                </a:solidFill>
                <a:hlinkClick action="ppaction://hlinksldjump" r:id="rId10"/>
              </a:rPr>
              <a:t>Electronics</a:t>
            </a:r>
            <a:endParaRPr/>
          </a:p>
        </p:txBody>
      </p:sp>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4"/>
          <p:cNvSpPr txBox="1"/>
          <p:nvPr/>
        </p:nvSpPr>
        <p:spPr>
          <a:xfrm>
            <a:off x="4618775" y="1017725"/>
            <a:ext cx="3561600" cy="29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M Mono"/>
                <a:ea typeface="DM Mono"/>
                <a:cs typeface="DM Mono"/>
                <a:sym typeface="DM Mono"/>
              </a:rPr>
              <a:t>Project Introduction</a:t>
            </a:r>
            <a:endParaRPr sz="1800">
              <a:solidFill>
                <a:schemeClr val="dk1"/>
              </a:solidFill>
              <a:latin typeface="DM Mono"/>
              <a:ea typeface="DM Mono"/>
              <a:cs typeface="DM Mono"/>
              <a:sym typeface="DM Mono"/>
            </a:endParaRPr>
          </a:p>
          <a:p>
            <a:pPr indent="0" lvl="0" marL="0" rtl="0" algn="l">
              <a:spcBef>
                <a:spcPts val="0"/>
              </a:spcBef>
              <a:spcAft>
                <a:spcPts val="0"/>
              </a:spcAft>
              <a:buNone/>
            </a:pPr>
            <a:r>
              <a:rPr lang="en" sz="1800">
                <a:solidFill>
                  <a:schemeClr val="dk1"/>
                </a:solidFill>
                <a:latin typeface="DM Mono"/>
                <a:ea typeface="DM Mono"/>
                <a:cs typeface="DM Mono"/>
                <a:sym typeface="DM Mono"/>
              </a:rPr>
              <a:t>Project Initiation</a:t>
            </a:r>
            <a:endParaRPr sz="1800">
              <a:solidFill>
                <a:schemeClr val="dk1"/>
              </a:solidFill>
              <a:latin typeface="DM Mono"/>
              <a:ea typeface="DM Mono"/>
              <a:cs typeface="DM Mono"/>
              <a:sym typeface="DM Mono"/>
            </a:endParaRPr>
          </a:p>
          <a:p>
            <a:pPr indent="0" lvl="0" marL="0" rtl="0" algn="l">
              <a:spcBef>
                <a:spcPts val="0"/>
              </a:spcBef>
              <a:spcAft>
                <a:spcPts val="0"/>
              </a:spcAft>
              <a:buNone/>
            </a:pPr>
            <a:r>
              <a:rPr lang="en" sz="1800">
                <a:solidFill>
                  <a:schemeClr val="dk1"/>
                </a:solidFill>
                <a:latin typeface="DM Mono"/>
                <a:ea typeface="DM Mono"/>
                <a:cs typeface="DM Mono"/>
                <a:sym typeface="DM Mono"/>
              </a:rPr>
              <a:t>HX-1 Subsystems</a:t>
            </a:r>
            <a:endParaRPr sz="1800">
              <a:solidFill>
                <a:schemeClr val="dk1"/>
              </a:solidFill>
              <a:latin typeface="DM Mono"/>
              <a:ea typeface="DM Mono"/>
              <a:cs typeface="DM Mono"/>
              <a:sym typeface="DM Mono"/>
            </a:endParaRPr>
          </a:p>
          <a:p>
            <a:pPr indent="-342900" lvl="0" marL="457200" rtl="0" algn="l">
              <a:spcBef>
                <a:spcPts val="0"/>
              </a:spcBef>
              <a:spcAft>
                <a:spcPts val="0"/>
              </a:spcAft>
              <a:buClr>
                <a:schemeClr val="dk1"/>
              </a:buClr>
              <a:buSzPts val="1800"/>
              <a:buFont typeface="DM Mono"/>
              <a:buChar char="-"/>
            </a:pPr>
            <a:r>
              <a:rPr lang="en" sz="1800">
                <a:solidFill>
                  <a:schemeClr val="dk1"/>
                </a:solidFill>
                <a:latin typeface="DM Mono"/>
                <a:ea typeface="DM Mono"/>
                <a:cs typeface="DM Mono"/>
                <a:sym typeface="DM Mono"/>
              </a:rPr>
              <a:t>Modeling</a:t>
            </a:r>
            <a:endParaRPr sz="1800">
              <a:solidFill>
                <a:schemeClr val="dk1"/>
              </a:solidFill>
              <a:latin typeface="DM Mono"/>
              <a:ea typeface="DM Mono"/>
              <a:cs typeface="DM Mono"/>
              <a:sym typeface="DM Mono"/>
            </a:endParaRPr>
          </a:p>
          <a:p>
            <a:pPr indent="-342900" lvl="0" marL="457200" rtl="0" algn="l">
              <a:spcBef>
                <a:spcPts val="0"/>
              </a:spcBef>
              <a:spcAft>
                <a:spcPts val="0"/>
              </a:spcAft>
              <a:buClr>
                <a:schemeClr val="dk1"/>
              </a:buClr>
              <a:buSzPts val="1800"/>
              <a:buFont typeface="DM Mono"/>
              <a:buChar char="-"/>
            </a:pPr>
            <a:r>
              <a:rPr lang="en" sz="1800">
                <a:solidFill>
                  <a:schemeClr val="dk1"/>
                </a:solidFill>
                <a:latin typeface="DM Mono"/>
                <a:ea typeface="DM Mono"/>
                <a:cs typeface="DM Mono"/>
                <a:sym typeface="DM Mono"/>
              </a:rPr>
              <a:t>Thrust Chamber</a:t>
            </a:r>
            <a:endParaRPr sz="1800">
              <a:solidFill>
                <a:schemeClr val="dk1"/>
              </a:solidFill>
              <a:latin typeface="DM Mono"/>
              <a:ea typeface="DM Mono"/>
              <a:cs typeface="DM Mono"/>
              <a:sym typeface="DM Mono"/>
            </a:endParaRPr>
          </a:p>
          <a:p>
            <a:pPr indent="-342900" lvl="0" marL="457200" rtl="0" algn="l">
              <a:spcBef>
                <a:spcPts val="0"/>
              </a:spcBef>
              <a:spcAft>
                <a:spcPts val="0"/>
              </a:spcAft>
              <a:buClr>
                <a:schemeClr val="dk1"/>
              </a:buClr>
              <a:buSzPts val="1800"/>
              <a:buFont typeface="DM Mono"/>
              <a:buChar char="-"/>
            </a:pPr>
            <a:r>
              <a:rPr lang="en" sz="1800">
                <a:solidFill>
                  <a:schemeClr val="dk1"/>
                </a:solidFill>
                <a:latin typeface="DM Mono"/>
                <a:ea typeface="DM Mono"/>
                <a:cs typeface="DM Mono"/>
                <a:sym typeface="DM Mono"/>
              </a:rPr>
              <a:t>Fluid System</a:t>
            </a:r>
            <a:endParaRPr sz="1800">
              <a:solidFill>
                <a:schemeClr val="dk1"/>
              </a:solidFill>
              <a:latin typeface="DM Mono"/>
              <a:ea typeface="DM Mono"/>
              <a:cs typeface="DM Mono"/>
              <a:sym typeface="DM Mono"/>
            </a:endParaRPr>
          </a:p>
          <a:p>
            <a:pPr indent="-342900" lvl="0" marL="457200" rtl="0" algn="l">
              <a:spcBef>
                <a:spcPts val="0"/>
              </a:spcBef>
              <a:spcAft>
                <a:spcPts val="0"/>
              </a:spcAft>
              <a:buClr>
                <a:schemeClr val="dk1"/>
              </a:buClr>
              <a:buSzPts val="1800"/>
              <a:buFont typeface="DM Mono"/>
              <a:buChar char="-"/>
            </a:pPr>
            <a:r>
              <a:rPr lang="en" sz="1800">
                <a:solidFill>
                  <a:schemeClr val="dk1"/>
                </a:solidFill>
                <a:latin typeface="DM Mono"/>
                <a:ea typeface="DM Mono"/>
                <a:cs typeface="DM Mono"/>
                <a:sym typeface="DM Mono"/>
              </a:rPr>
              <a:t>Test Stand </a:t>
            </a:r>
            <a:endParaRPr sz="1800">
              <a:solidFill>
                <a:schemeClr val="dk1"/>
              </a:solidFill>
              <a:latin typeface="DM Mono"/>
              <a:ea typeface="DM Mono"/>
              <a:cs typeface="DM Mono"/>
              <a:sym typeface="DM Mono"/>
            </a:endParaRPr>
          </a:p>
          <a:p>
            <a:pPr indent="-342900" lvl="0" marL="457200" rtl="0" algn="l">
              <a:spcBef>
                <a:spcPts val="0"/>
              </a:spcBef>
              <a:spcAft>
                <a:spcPts val="0"/>
              </a:spcAft>
              <a:buClr>
                <a:schemeClr val="dk1"/>
              </a:buClr>
              <a:buSzPts val="1800"/>
              <a:buFont typeface="DM Mono"/>
              <a:buChar char="-"/>
            </a:pPr>
            <a:r>
              <a:rPr lang="en" sz="1800">
                <a:solidFill>
                  <a:schemeClr val="dk1"/>
                </a:solidFill>
                <a:latin typeface="DM Mono"/>
                <a:ea typeface="DM Mono"/>
                <a:cs typeface="DM Mono"/>
                <a:sym typeface="DM Mono"/>
              </a:rPr>
              <a:t>Electronics</a:t>
            </a:r>
            <a:endParaRPr sz="1800">
              <a:solidFill>
                <a:schemeClr val="dk1"/>
              </a:solidFill>
              <a:latin typeface="DM Mono"/>
              <a:ea typeface="DM Mono"/>
              <a:cs typeface="DM Mono"/>
              <a:sym typeface="DM Mono"/>
            </a:endParaRPr>
          </a:p>
          <a:p>
            <a:pPr indent="0" lvl="0" marL="0" rtl="0" algn="l">
              <a:spcBef>
                <a:spcPts val="0"/>
              </a:spcBef>
              <a:spcAft>
                <a:spcPts val="0"/>
              </a:spcAft>
              <a:buNone/>
            </a:pPr>
            <a:r>
              <a:rPr lang="en" sz="1800">
                <a:solidFill>
                  <a:schemeClr val="dk1"/>
                </a:solidFill>
                <a:latin typeface="DM Mono"/>
                <a:ea typeface="DM Mono"/>
                <a:cs typeface="DM Mono"/>
                <a:sym typeface="DM Mono"/>
              </a:rPr>
              <a:t>Future Plans (HX-2, REU, IREC)</a:t>
            </a:r>
            <a:endParaRPr sz="1800">
              <a:solidFill>
                <a:schemeClr val="dk1"/>
              </a:solidFill>
              <a:latin typeface="DM Mono"/>
              <a:ea typeface="DM Mono"/>
              <a:cs typeface="DM Mono"/>
              <a:sym typeface="DM Mono"/>
            </a:endParaRPr>
          </a:p>
        </p:txBody>
      </p:sp>
      <p:sp>
        <p:nvSpPr>
          <p:cNvPr id="80" name="Google Shape;80;p14"/>
          <p:cNvSpPr txBox="1"/>
          <p:nvPr/>
        </p:nvSpPr>
        <p:spPr>
          <a:xfrm>
            <a:off x="0" y="4567225"/>
            <a:ext cx="30273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1.4 Combustion chamber</a:t>
            </a:r>
            <a:endParaRPr/>
          </a:p>
        </p:txBody>
      </p:sp>
      <p:sp>
        <p:nvSpPr>
          <p:cNvPr id="356" name="Google Shape;356;p32"/>
          <p:cNvSpPr txBox="1"/>
          <p:nvPr>
            <p:ph idx="1" type="body"/>
          </p:nvPr>
        </p:nvSpPr>
        <p:spPr>
          <a:xfrm>
            <a:off x="311700" y="1146675"/>
            <a:ext cx="3920400" cy="329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dk1"/>
                </a:solidFill>
              </a:rPr>
              <a:t>1.4 The engine shall not exceed 2000 Ns of total impulse</a:t>
            </a:r>
            <a:endParaRPr>
              <a:solidFill>
                <a:schemeClr val="dk1"/>
              </a:solidFill>
            </a:endParaRPr>
          </a:p>
        </p:txBody>
      </p:sp>
      <p:sp>
        <p:nvSpPr>
          <p:cNvPr id="357" name="Google Shape;35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359" name="Google Shape;359;p32"/>
          <p:cNvPicPr preferRelativeResize="0"/>
          <p:nvPr/>
        </p:nvPicPr>
        <p:blipFill>
          <a:blip r:embed="rId3">
            <a:alphaModFix/>
          </a:blip>
          <a:stretch>
            <a:fillRect/>
          </a:stretch>
        </p:blipFill>
        <p:spPr>
          <a:xfrm>
            <a:off x="429400" y="1880650"/>
            <a:ext cx="3047701" cy="2194449"/>
          </a:xfrm>
          <a:prstGeom prst="rect">
            <a:avLst/>
          </a:prstGeom>
          <a:noFill/>
          <a:ln>
            <a:noFill/>
          </a:ln>
        </p:spPr>
      </p:pic>
      <p:sp>
        <p:nvSpPr>
          <p:cNvPr id="360" name="Google Shape;360;p32"/>
          <p:cNvSpPr txBox="1"/>
          <p:nvPr>
            <p:ph idx="1" type="body"/>
          </p:nvPr>
        </p:nvSpPr>
        <p:spPr>
          <a:xfrm>
            <a:off x="4572000" y="1112175"/>
            <a:ext cx="3920400" cy="107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chemeClr val="dk1"/>
                </a:solidFill>
              </a:rPr>
              <a:t>This </a:t>
            </a:r>
            <a:r>
              <a:rPr lang="en">
                <a:solidFill>
                  <a:schemeClr val="dk1"/>
                </a:solidFill>
              </a:rPr>
              <a:t>requirement</a:t>
            </a:r>
            <a:r>
              <a:rPr lang="en">
                <a:solidFill>
                  <a:schemeClr val="dk1"/>
                </a:solidFill>
              </a:rPr>
              <a:t> ensures that testing operations need not disturb regular launch operations on launch days.</a:t>
            </a:r>
            <a:endParaRPr>
              <a:solidFill>
                <a:schemeClr val="dk1"/>
              </a:solidFill>
            </a:endParaRPr>
          </a:p>
        </p:txBody>
      </p:sp>
      <p:cxnSp>
        <p:nvCxnSpPr>
          <p:cNvPr id="361" name="Google Shape;361;p32"/>
          <p:cNvCxnSpPr/>
          <p:nvPr/>
        </p:nvCxnSpPr>
        <p:spPr>
          <a:xfrm>
            <a:off x="367900" y="3043650"/>
            <a:ext cx="3170700" cy="0"/>
          </a:xfrm>
          <a:prstGeom prst="straightConnector1">
            <a:avLst/>
          </a:prstGeom>
          <a:noFill/>
          <a:ln cap="flat" cmpd="sng" w="9525">
            <a:solidFill>
              <a:srgbClr val="FF0000"/>
            </a:solidFill>
            <a:prstDash val="solid"/>
            <a:round/>
            <a:headEnd len="med" w="med" type="none"/>
            <a:tailEnd len="med" w="med" type="none"/>
          </a:ln>
        </p:spPr>
      </p:cxnSp>
      <p:pic>
        <p:nvPicPr>
          <p:cNvPr id="362" name="Google Shape;362;p32"/>
          <p:cNvPicPr preferRelativeResize="0"/>
          <p:nvPr/>
        </p:nvPicPr>
        <p:blipFill>
          <a:blip r:embed="rId4">
            <a:alphaModFix/>
          </a:blip>
          <a:stretch>
            <a:fillRect/>
          </a:stretch>
        </p:blipFill>
        <p:spPr>
          <a:xfrm>
            <a:off x="4232101" y="2502528"/>
            <a:ext cx="4372225" cy="2277574"/>
          </a:xfrm>
          <a:prstGeom prst="rect">
            <a:avLst/>
          </a:prstGeom>
          <a:noFill/>
          <a:ln>
            <a:noFill/>
          </a:ln>
        </p:spPr>
      </p:pic>
      <p:sp>
        <p:nvSpPr>
          <p:cNvPr id="363" name="Google Shape;363;p32"/>
          <p:cNvSpPr txBox="1"/>
          <p:nvPr/>
        </p:nvSpPr>
        <p:spPr>
          <a:xfrm>
            <a:off x="4410325" y="2191275"/>
            <a:ext cx="195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DM Mono"/>
                <a:ea typeface="DM Mono"/>
                <a:cs typeface="DM Mono"/>
                <a:sym typeface="DM Mono"/>
              </a:rPr>
              <a:t>Credit: Google maps</a:t>
            </a:r>
            <a:endParaRPr sz="1100">
              <a:solidFill>
                <a:schemeClr val="dk2"/>
              </a:solidFill>
              <a:latin typeface="DM Mono"/>
              <a:ea typeface="DM Mono"/>
              <a:cs typeface="DM Mono"/>
              <a:sym typeface="DM Mono"/>
            </a:endParaRPr>
          </a:p>
        </p:txBody>
      </p:sp>
      <p:sp>
        <p:nvSpPr>
          <p:cNvPr id="364" name="Google Shape;364;p32"/>
          <p:cNvSpPr txBox="1"/>
          <p:nvPr>
            <p:ph idx="2" type="body"/>
          </p:nvPr>
        </p:nvSpPr>
        <p:spPr>
          <a:xfrm>
            <a:off x="311700" y="3994525"/>
            <a:ext cx="3920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From TRA Unified </a:t>
            </a:r>
            <a:r>
              <a:rPr lang="en"/>
              <a:t>Safety</a:t>
            </a:r>
            <a:r>
              <a:rPr lang="en"/>
              <a:t> Code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1.5 Combustion chamber</a:t>
            </a:r>
            <a:endParaRPr/>
          </a:p>
        </p:txBody>
      </p:sp>
      <p:sp>
        <p:nvSpPr>
          <p:cNvPr id="370" name="Google Shape;370;p33"/>
          <p:cNvSpPr txBox="1"/>
          <p:nvPr>
            <p:ph idx="1" type="body"/>
          </p:nvPr>
        </p:nvSpPr>
        <p:spPr>
          <a:xfrm>
            <a:off x="311700" y="1146675"/>
            <a:ext cx="3920400" cy="3291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dk1"/>
                </a:solidFill>
              </a:rPr>
              <a:t>1.5 The engine shall conform to all of the Tripoli Rocketry Association Unified Safety Code (TRA) and National Fire Prevention Association 1125 (NFPA 1125) code.</a:t>
            </a:r>
            <a:endParaRPr>
              <a:solidFill>
                <a:schemeClr val="dk1"/>
              </a:solidFill>
            </a:endParaRPr>
          </a:p>
          <a:p>
            <a:pPr indent="0" lvl="0" marL="0" rtl="0" algn="l">
              <a:spcBef>
                <a:spcPts val="1200"/>
              </a:spcBef>
              <a:spcAft>
                <a:spcPts val="0"/>
              </a:spcAft>
              <a:buNone/>
            </a:pPr>
            <a:r>
              <a:rPr lang="en" sz="1560">
                <a:solidFill>
                  <a:schemeClr val="dk1"/>
                </a:solidFill>
              </a:rPr>
              <a:t>Cite:</a:t>
            </a:r>
            <a:endParaRPr sz="1560">
              <a:solidFill>
                <a:schemeClr val="dk1"/>
              </a:solidFill>
            </a:endParaRPr>
          </a:p>
          <a:p>
            <a:pPr indent="0" lvl="0" marL="0" rtl="0" algn="l">
              <a:spcBef>
                <a:spcPts val="1200"/>
              </a:spcBef>
              <a:spcAft>
                <a:spcPts val="0"/>
              </a:spcAft>
              <a:buNone/>
            </a:pPr>
            <a:r>
              <a:rPr lang="en" sz="1402">
                <a:solidFill>
                  <a:schemeClr val="dk1"/>
                </a:solidFill>
              </a:rPr>
              <a:t>[1]“Tripoli Rocketry Association Safety Code ,” </a:t>
            </a:r>
            <a:r>
              <a:rPr i="1" lang="en" sz="1402">
                <a:solidFill>
                  <a:schemeClr val="dk1"/>
                </a:solidFill>
              </a:rPr>
              <a:t>unified safety code - Tripoli Rocketry Association</a:t>
            </a:r>
            <a:r>
              <a:rPr lang="en" sz="1402">
                <a:solidFill>
                  <a:schemeClr val="dk1"/>
                </a:solidFill>
              </a:rPr>
              <a:t> Available: https://www.tripoli.org/safetycode.</a:t>
            </a:r>
            <a:endParaRPr sz="1402">
              <a:solidFill>
                <a:schemeClr val="dk1"/>
              </a:solidFill>
            </a:endParaRPr>
          </a:p>
          <a:p>
            <a:pPr indent="0" lvl="0" marL="0" rtl="0" algn="l">
              <a:spcBef>
                <a:spcPts val="0"/>
              </a:spcBef>
              <a:spcAft>
                <a:spcPts val="1200"/>
              </a:spcAft>
              <a:buNone/>
            </a:pPr>
            <a:r>
              <a:rPr lang="en">
                <a:solidFill>
                  <a:schemeClr val="dk1"/>
                </a:solidFill>
              </a:rPr>
              <a:t>[2]“Code for the manufacture of model rocket and high power rocket motors,“ National Fire Prevention Association Available at: http://ftp.demec.ufpr.br/foguete/bibliografia/NFPA1125.pdf</a:t>
            </a:r>
            <a:endParaRPr>
              <a:solidFill>
                <a:schemeClr val="dk1"/>
              </a:solidFill>
            </a:endParaRPr>
          </a:p>
        </p:txBody>
      </p:sp>
      <p:sp>
        <p:nvSpPr>
          <p:cNvPr id="371" name="Google Shape;371;p33"/>
          <p:cNvSpPr txBox="1"/>
          <p:nvPr>
            <p:ph idx="1" type="body"/>
          </p:nvPr>
        </p:nvSpPr>
        <p:spPr>
          <a:xfrm>
            <a:off x="45720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Outline some of the major implications.</a:t>
            </a:r>
            <a:endParaRPr>
              <a:solidFill>
                <a:schemeClr val="dk1"/>
              </a:solidFill>
            </a:endParaRPr>
          </a:p>
          <a:p>
            <a:pPr indent="0" lvl="0" marL="0" rtl="0" algn="l">
              <a:spcBef>
                <a:spcPts val="1200"/>
              </a:spcBef>
              <a:spcAft>
                <a:spcPts val="1200"/>
              </a:spcAft>
              <a:buNone/>
            </a:pPr>
            <a:r>
              <a:rPr lang="en">
                <a:solidFill>
                  <a:schemeClr val="dk1"/>
                </a:solidFill>
              </a:rPr>
              <a:t>On most overlap TRA is typically more stringent and thus takes priority </a:t>
            </a:r>
            <a:endParaRPr>
              <a:solidFill>
                <a:schemeClr val="dk1"/>
              </a:solidFill>
            </a:endParaRPr>
          </a:p>
        </p:txBody>
      </p:sp>
      <p:sp>
        <p:nvSpPr>
          <p:cNvPr id="372" name="Google Shape;37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3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1.6 Combustion Chamber</a:t>
            </a:r>
            <a:endParaRPr/>
          </a:p>
        </p:txBody>
      </p:sp>
      <p:sp>
        <p:nvSpPr>
          <p:cNvPr id="379" name="Google Shape;379;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1.6 The Oxidizer Mass Flux shall never exc</a:t>
            </a:r>
            <a:r>
              <a:rPr lang="en">
                <a:solidFill>
                  <a:schemeClr val="dk1"/>
                </a:solidFill>
              </a:rPr>
              <a:t>eed 600 kg/m^2.</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Cite: </a:t>
            </a:r>
            <a:endParaRPr>
              <a:solidFill>
                <a:schemeClr val="dk1"/>
              </a:solidFill>
            </a:endParaRPr>
          </a:p>
        </p:txBody>
      </p:sp>
      <p:sp>
        <p:nvSpPr>
          <p:cNvPr id="380" name="Google Shape;380;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1" name="Google Shape;38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34"/>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2.1 Ground System </a:t>
            </a:r>
            <a:r>
              <a:rPr lang="en"/>
              <a:t>Equipment</a:t>
            </a:r>
            <a:endParaRPr/>
          </a:p>
        </p:txBody>
      </p:sp>
      <p:sp>
        <p:nvSpPr>
          <p:cNvPr id="388" name="Google Shape;388;p35"/>
          <p:cNvSpPr txBox="1"/>
          <p:nvPr>
            <p:ph idx="1" type="body"/>
          </p:nvPr>
        </p:nvSpPr>
        <p:spPr>
          <a:xfrm>
            <a:off x="311700" y="1152475"/>
            <a:ext cx="3999900" cy="101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2.1 </a:t>
            </a:r>
            <a:r>
              <a:rPr lang="en">
                <a:solidFill>
                  <a:schemeClr val="dk1"/>
                </a:solidFill>
              </a:rPr>
              <a:t>The test stand shall be safely returned to a safe state if power is cut.</a:t>
            </a:r>
            <a:endParaRPr>
              <a:solidFill>
                <a:schemeClr val="dk1"/>
              </a:solidFill>
            </a:endParaRPr>
          </a:p>
        </p:txBody>
      </p:sp>
      <p:sp>
        <p:nvSpPr>
          <p:cNvPr id="389" name="Google Shape;389;p35"/>
          <p:cNvSpPr txBox="1"/>
          <p:nvPr>
            <p:ph idx="2" type="body"/>
          </p:nvPr>
        </p:nvSpPr>
        <p:spPr>
          <a:xfrm>
            <a:off x="4832400" y="1152475"/>
            <a:ext cx="3999900" cy="1013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solidFill>
                  <a:schemeClr val="dk1"/>
                </a:solidFill>
              </a:rPr>
              <a:t>This is standard procedure and required by </a:t>
            </a:r>
            <a:r>
              <a:rPr lang="en">
                <a:solidFill>
                  <a:schemeClr val="dk1"/>
                </a:solidFill>
                <a:uFill>
                  <a:noFill/>
                </a:uFill>
                <a:hlinkClick r:id="rId4">
                  <a:extLst>
                    <a:ext uri="{A12FA001-AC4F-418D-AE19-62706E023703}">
                      <ahyp:hlinkClr val="tx"/>
                    </a:ext>
                  </a:extLst>
                </a:hlinkClick>
              </a:rPr>
              <a:t>IREC Design Test and Evaluation guide</a:t>
            </a:r>
            <a:r>
              <a:rPr lang="en">
                <a:solidFill>
                  <a:schemeClr val="dk1"/>
                </a:solidFill>
              </a:rPr>
              <a:t> Section 5</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1200"/>
              </a:spcAft>
              <a:buNone/>
            </a:pPr>
            <a:r>
              <a:rPr lang="en">
                <a:solidFill>
                  <a:schemeClr val="dk1"/>
                </a:solidFill>
              </a:rPr>
              <a:t>“International Rocket Engineering Competition Design, Test, &amp; Evaluation guide,“ IREC, 2025 Available at: https://www.soundingrocket.org/uploads/9/0/6/4/9064598/2025-irec_dteg_v1.1.6_02-14-25.pdf</a:t>
            </a:r>
            <a:endParaRPr>
              <a:solidFill>
                <a:schemeClr val="dk1"/>
              </a:solidFill>
            </a:endParaRPr>
          </a:p>
        </p:txBody>
      </p:sp>
      <p:sp>
        <p:nvSpPr>
          <p:cNvPr id="390" name="Google Shape;39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5"/>
          <p:cNvPicPr preferRelativeResize="0"/>
          <p:nvPr/>
        </p:nvPicPr>
        <p:blipFill>
          <a:blip r:embed="rId5">
            <a:alphaModFix/>
          </a:blip>
          <a:stretch>
            <a:fillRect/>
          </a:stretch>
        </p:blipFill>
        <p:spPr>
          <a:xfrm>
            <a:off x="0" y="2165458"/>
            <a:ext cx="9144000" cy="2140485"/>
          </a:xfrm>
          <a:prstGeom prst="rect">
            <a:avLst/>
          </a:prstGeom>
          <a:noFill/>
          <a:ln>
            <a:noFill/>
          </a:ln>
        </p:spPr>
      </p:pic>
      <p:sp>
        <p:nvSpPr>
          <p:cNvPr id="392" name="Google Shape;392;p3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2.2 Ground System Equipment</a:t>
            </a:r>
            <a:endParaRPr/>
          </a:p>
        </p:txBody>
      </p:sp>
      <p:sp>
        <p:nvSpPr>
          <p:cNvPr id="398" name="Google Shape;398;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2.2 All Nitrous systems operating downstream of main bottle valve are expected to operate at 15C or less.</a:t>
            </a:r>
            <a:endParaRPr/>
          </a:p>
        </p:txBody>
      </p:sp>
      <p:sp>
        <p:nvSpPr>
          <p:cNvPr id="399" name="Google Shape;399;p3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 saturated conditions, Nitrous properties scale with temperature</a:t>
            </a:r>
            <a:endParaRPr/>
          </a:p>
          <a:p>
            <a:pPr indent="0" lvl="0" marL="0" rtl="0" algn="l">
              <a:spcBef>
                <a:spcPts val="1200"/>
              </a:spcBef>
              <a:spcAft>
                <a:spcPts val="0"/>
              </a:spcAft>
              <a:buNone/>
            </a:pPr>
            <a:r>
              <a:rPr lang="en"/>
              <a:t>These properties are used to autogenously pressurize the system</a:t>
            </a:r>
            <a:endParaRPr/>
          </a:p>
          <a:p>
            <a:pPr indent="0" lvl="0" marL="0" rtl="0" algn="l">
              <a:spcBef>
                <a:spcPts val="1200"/>
              </a:spcBef>
              <a:spcAft>
                <a:spcPts val="0"/>
              </a:spcAft>
              <a:buNone/>
            </a:pPr>
            <a:r>
              <a:rPr lang="en"/>
              <a:t>Nitrous must be kept below this temperature in order to not exceed design </a:t>
            </a:r>
            <a:r>
              <a:rPr lang="en"/>
              <a:t>requirements</a:t>
            </a:r>
            <a:endParaRPr/>
          </a:p>
          <a:p>
            <a:pPr indent="0" lvl="0" marL="0" rtl="0" algn="l">
              <a:spcBef>
                <a:spcPts val="1200"/>
              </a:spcBef>
              <a:spcAft>
                <a:spcPts val="1200"/>
              </a:spcAft>
              <a:buNone/>
            </a:pPr>
            <a:r>
              <a:t/>
            </a:r>
            <a:endParaRPr/>
          </a:p>
        </p:txBody>
      </p:sp>
      <p:sp>
        <p:nvSpPr>
          <p:cNvPr id="400" name="Google Shape;40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1" name="Google Shape;401;p36"/>
          <p:cNvPicPr preferRelativeResize="0"/>
          <p:nvPr/>
        </p:nvPicPr>
        <p:blipFill>
          <a:blip r:embed="rId4">
            <a:alphaModFix/>
          </a:blip>
          <a:stretch>
            <a:fillRect/>
          </a:stretch>
        </p:blipFill>
        <p:spPr>
          <a:xfrm>
            <a:off x="220875" y="1999200"/>
            <a:ext cx="4512800" cy="3003500"/>
          </a:xfrm>
          <a:prstGeom prst="rect">
            <a:avLst/>
          </a:prstGeom>
          <a:noFill/>
          <a:ln>
            <a:noFill/>
          </a:ln>
        </p:spPr>
      </p:pic>
      <p:sp>
        <p:nvSpPr>
          <p:cNvPr id="402" name="Google Shape;402;p36"/>
          <p:cNvSpPr txBox="1"/>
          <p:nvPr>
            <p:ph idx="2" type="body"/>
          </p:nvPr>
        </p:nvSpPr>
        <p:spPr>
          <a:xfrm>
            <a:off x="4803450" y="3684950"/>
            <a:ext cx="3999900" cy="93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solidFill>
                  <a:schemeClr val="dk1"/>
                </a:solidFill>
              </a:rPr>
              <a:t>Nitrous Properties from The Science and design of the Hybrid Rocket Engine, actual design uses tabulated properties from coolprop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1200"/>
              </a:spcAft>
              <a:buClr>
                <a:schemeClr val="dk1"/>
              </a:buClr>
              <a:buSzPct val="87301"/>
              <a:buFont typeface="Arial"/>
              <a:buNone/>
            </a:pPr>
            <a:r>
              <a:rPr lang="en" sz="1260">
                <a:solidFill>
                  <a:schemeClr val="dk1"/>
                </a:solidFill>
              </a:rPr>
              <a:t>Newlands, R. M., </a:t>
            </a:r>
            <a:r>
              <a:rPr i="1" lang="en" sz="1260">
                <a:solidFill>
                  <a:schemeClr val="dk1"/>
                </a:solidFill>
              </a:rPr>
              <a:t>Science and design of the Hybrid Rocket Engine</a:t>
            </a:r>
            <a:r>
              <a:rPr lang="en" sz="1260">
                <a:solidFill>
                  <a:schemeClr val="dk1"/>
                </a:solidFill>
              </a:rPr>
              <a:t>, Lulu, 2017.</a:t>
            </a:r>
            <a:endParaRPr sz="156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2.3 Ground System Equipment</a:t>
            </a:r>
            <a:endParaRPr/>
          </a:p>
        </p:txBody>
      </p:sp>
      <p:sp>
        <p:nvSpPr>
          <p:cNvPr id="408" name="Google Shape;408;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2.3 </a:t>
            </a:r>
            <a:r>
              <a:rPr lang="en"/>
              <a:t>All pressurized systems must be designed with a minimum FOS of </a:t>
            </a:r>
            <a:r>
              <a:rPr lang="en"/>
              <a:t>2 and tested to 1.5 times the Maximum expected operating pressure (MEOP)</a:t>
            </a:r>
            <a:r>
              <a:rPr lang="en"/>
              <a:t>. 2.3a All parts including the combustion chamber MEOP is to be considered at Maximum expected operating temperature (MEOT)</a:t>
            </a:r>
            <a:endParaRPr/>
          </a:p>
        </p:txBody>
      </p:sp>
      <p:sp>
        <p:nvSpPr>
          <p:cNvPr id="409" name="Google Shape;409;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a:t>
            </a:r>
            <a:r>
              <a:rPr lang="en"/>
              <a:t>commercial</a:t>
            </a:r>
            <a:r>
              <a:rPr lang="en"/>
              <a:t> rockets the FOS typically ranges from 1.2-1.5</a:t>
            </a:r>
            <a:r>
              <a:rPr lang="en"/>
              <a:t>. For experimental rockets FOS 2 is standard and recommended by Richard Nakka, Newlands, and ESRA</a:t>
            </a:r>
            <a:endParaRPr/>
          </a:p>
          <a:p>
            <a:pPr indent="0" lvl="0" marL="0" rtl="0" algn="l">
              <a:spcBef>
                <a:spcPts val="1200"/>
              </a:spcBef>
              <a:spcAft>
                <a:spcPts val="0"/>
              </a:spcAft>
              <a:buNone/>
            </a:pPr>
            <a:r>
              <a:rPr lang="en"/>
              <a:t>Hydrostatic testing requirements outlined by ESRA from </a:t>
            </a:r>
            <a:r>
              <a:rPr lang="en" u="sng">
                <a:solidFill>
                  <a:schemeClr val="accent5"/>
                </a:solidFill>
                <a:hlinkClick r:id="rId4">
                  <a:extLst>
                    <a:ext uri="{A12FA001-AC4F-418D-AE19-62706E023703}">
                      <ahyp:hlinkClr val="tx"/>
                    </a:ext>
                  </a:extLst>
                </a:hlinkClick>
              </a:rPr>
              <a:t>IREC Design Test and Evaluation guide</a:t>
            </a:r>
            <a:r>
              <a:rPr lang="en"/>
              <a:t> Section 6.17.6.</a:t>
            </a:r>
            <a:endParaRPr/>
          </a:p>
          <a:p>
            <a:pPr indent="0" lvl="0" marL="0" rtl="0" algn="l">
              <a:spcBef>
                <a:spcPts val="1200"/>
              </a:spcBef>
              <a:spcAft>
                <a:spcPts val="1200"/>
              </a:spcAft>
              <a:buNone/>
            </a:pPr>
            <a:r>
              <a:t/>
            </a:r>
            <a:endParaRPr/>
          </a:p>
        </p:txBody>
      </p:sp>
      <p:sp>
        <p:nvSpPr>
          <p:cNvPr id="410" name="Google Shape;41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3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2.4 Ground System Equipment</a:t>
            </a:r>
            <a:endParaRPr/>
          </a:p>
        </p:txBody>
      </p:sp>
      <p:sp>
        <p:nvSpPr>
          <p:cNvPr id="417" name="Google Shape;417;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2.4 </a:t>
            </a:r>
            <a:r>
              <a:rPr lang="en"/>
              <a:t>The steady state pressure drop across the injector shall always exceed 20% of tank pressure</a:t>
            </a:r>
            <a:endParaRPr/>
          </a:p>
          <a:p>
            <a:pPr indent="0" lvl="0" marL="0" rtl="0" algn="l">
              <a:spcBef>
                <a:spcPts val="1200"/>
              </a:spcBef>
              <a:spcAft>
                <a:spcPts val="1200"/>
              </a:spcAft>
              <a:buNone/>
            </a:pPr>
            <a:r>
              <a:t/>
            </a:r>
            <a:endParaRPr/>
          </a:p>
        </p:txBody>
      </p:sp>
      <p:sp>
        <p:nvSpPr>
          <p:cNvPr id="418" name="Google Shape;418;p38"/>
          <p:cNvSpPr txBox="1"/>
          <p:nvPr>
            <p:ph idx="2" type="body"/>
          </p:nvPr>
        </p:nvSpPr>
        <p:spPr>
          <a:xfrm>
            <a:off x="4832400" y="1132275"/>
            <a:ext cx="3999900" cy="202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This is </a:t>
            </a:r>
            <a:r>
              <a:rPr lang="en">
                <a:solidFill>
                  <a:schemeClr val="dk1"/>
                </a:solidFill>
              </a:rPr>
              <a:t>intended</a:t>
            </a:r>
            <a:r>
              <a:rPr lang="en">
                <a:solidFill>
                  <a:schemeClr val="dk1"/>
                </a:solidFill>
              </a:rPr>
              <a:t> to harden the system against combustion instability, particularly </a:t>
            </a:r>
            <a:r>
              <a:rPr lang="en">
                <a:solidFill>
                  <a:schemeClr val="dk1"/>
                </a:solidFill>
              </a:rPr>
              <a:t>chug </a:t>
            </a:r>
            <a:r>
              <a:rPr lang="en">
                <a:solidFill>
                  <a:schemeClr val="dk1"/>
                </a:solidFill>
              </a:rPr>
              <a:t>instability</a:t>
            </a:r>
            <a:r>
              <a:rPr lang="en">
                <a:solidFill>
                  <a:schemeClr val="dk1"/>
                </a:solidFill>
              </a:rPr>
              <a:t>.</a:t>
            </a:r>
            <a:endParaRPr>
              <a:solidFill>
                <a:schemeClr val="dk1"/>
              </a:solidFill>
            </a:endParaRPr>
          </a:p>
          <a:p>
            <a:pPr indent="0" lvl="0" marL="0" rtl="0" algn="l">
              <a:spcBef>
                <a:spcPts val="1200"/>
              </a:spcBef>
              <a:spcAft>
                <a:spcPts val="1200"/>
              </a:spcAft>
              <a:buNone/>
            </a:pPr>
            <a:r>
              <a:rPr lang="en">
                <a:solidFill>
                  <a:schemeClr val="dk1"/>
                </a:solidFill>
              </a:rPr>
              <a:t>A safe target recommended in The Science and Design of the Hybrid Rocket Engine by Richard Newlands</a:t>
            </a:r>
            <a:endParaRPr>
              <a:solidFill>
                <a:schemeClr val="dk1"/>
              </a:solidFill>
            </a:endParaRPr>
          </a:p>
        </p:txBody>
      </p:sp>
      <p:sp>
        <p:nvSpPr>
          <p:cNvPr id="419" name="Google Shape;41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38"/>
          <p:cNvPicPr preferRelativeResize="0"/>
          <p:nvPr/>
        </p:nvPicPr>
        <p:blipFill>
          <a:blip r:embed="rId3">
            <a:alphaModFix/>
          </a:blip>
          <a:stretch>
            <a:fillRect/>
          </a:stretch>
        </p:blipFill>
        <p:spPr>
          <a:xfrm>
            <a:off x="236125" y="1954470"/>
            <a:ext cx="4245576" cy="3102354"/>
          </a:xfrm>
          <a:prstGeom prst="rect">
            <a:avLst/>
          </a:prstGeom>
          <a:noFill/>
          <a:ln>
            <a:noFill/>
          </a:ln>
        </p:spPr>
      </p:pic>
      <p:sp>
        <p:nvSpPr>
          <p:cNvPr id="421" name="Google Shape;421;p38"/>
          <p:cNvSpPr txBox="1"/>
          <p:nvPr>
            <p:ph idx="2" type="body"/>
          </p:nvPr>
        </p:nvSpPr>
        <p:spPr>
          <a:xfrm>
            <a:off x="5022375" y="3156075"/>
            <a:ext cx="3389400" cy="19128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sz="1000">
                <a:solidFill>
                  <a:schemeClr val="dk1"/>
                </a:solidFill>
              </a:rPr>
              <a:t>Figure is somewhat exaggerated but comes from NTRS 20170008957</a:t>
            </a:r>
            <a:endParaRPr sz="1000">
              <a:solidFill>
                <a:schemeClr val="dk1"/>
              </a:solidFill>
            </a:endParaRPr>
          </a:p>
          <a:p>
            <a:pPr indent="0" lvl="0" marL="0" rtl="0" algn="l">
              <a:spcBef>
                <a:spcPts val="1200"/>
              </a:spcBef>
              <a:spcAft>
                <a:spcPts val="0"/>
              </a:spcAft>
              <a:buNone/>
            </a:pPr>
            <a:r>
              <a:rPr lang="en" sz="1000">
                <a:solidFill>
                  <a:schemeClr val="dk1"/>
                </a:solidFill>
              </a:rPr>
              <a:t>[1]“Chug and Buzz.... the neglected and disrespected combustion instabilities - NASA technical reports server (NTRS),” </a:t>
            </a:r>
            <a:r>
              <a:rPr i="1" lang="en" sz="1000">
                <a:solidFill>
                  <a:schemeClr val="dk1"/>
                </a:solidFill>
              </a:rPr>
              <a:t>NASA</a:t>
            </a:r>
            <a:r>
              <a:rPr lang="en" sz="1000">
                <a:solidFill>
                  <a:schemeClr val="dk1"/>
                </a:solidFill>
              </a:rPr>
              <a:t> Available: https://ntrs.nasa.gov/citations/20170008957.</a:t>
            </a:r>
            <a:endParaRPr sz="1000">
              <a:solidFill>
                <a:schemeClr val="dk1"/>
              </a:solidFill>
            </a:endParaRPr>
          </a:p>
          <a:p>
            <a:pPr indent="0" lvl="0" marL="0" rtl="0" algn="l">
              <a:spcBef>
                <a:spcPts val="1200"/>
              </a:spcBef>
              <a:spcAft>
                <a:spcPts val="1200"/>
              </a:spcAft>
              <a:buNone/>
            </a:pPr>
            <a:r>
              <a:rPr lang="en" sz="1000">
                <a:solidFill>
                  <a:schemeClr val="dk1"/>
                </a:solidFill>
              </a:rPr>
              <a:t>[2]</a:t>
            </a:r>
            <a:r>
              <a:rPr lang="en" sz="1000">
                <a:solidFill>
                  <a:schemeClr val="dk1"/>
                </a:solidFill>
                <a:latin typeface="Arial"/>
                <a:ea typeface="Arial"/>
                <a:cs typeface="Arial"/>
                <a:sym typeface="Arial"/>
              </a:rPr>
              <a:t> “</a:t>
            </a:r>
            <a:r>
              <a:rPr i="1" lang="en" sz="1000">
                <a:solidFill>
                  <a:schemeClr val="dk1"/>
                </a:solidFill>
                <a:latin typeface="Arial"/>
                <a:ea typeface="Arial"/>
                <a:cs typeface="Arial"/>
                <a:sym typeface="Arial"/>
              </a:rPr>
              <a:t>Science and design of the Hybrid Rocket Engine</a:t>
            </a:r>
            <a:r>
              <a:rPr lang="en" sz="1000">
                <a:solidFill>
                  <a:schemeClr val="dk1"/>
                </a:solidFill>
                <a:latin typeface="Arial"/>
                <a:ea typeface="Arial"/>
                <a:cs typeface="Arial"/>
                <a:sym typeface="Arial"/>
              </a:rPr>
              <a:t>,”Newlands, R. M. 2017.</a:t>
            </a:r>
            <a:endParaRPr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2.5 Ground System Equipment</a:t>
            </a:r>
            <a:endParaRPr/>
          </a:p>
        </p:txBody>
      </p:sp>
      <p:sp>
        <p:nvSpPr>
          <p:cNvPr id="427" name="Google Shape;427;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2.4 The test stand shall always be grounded</a:t>
            </a:r>
            <a:endParaRPr>
              <a:solidFill>
                <a:schemeClr val="dk1"/>
              </a:solidFill>
            </a:endParaRPr>
          </a:p>
          <a:p>
            <a:pPr indent="0" lvl="0" marL="0" rtl="0" algn="l">
              <a:spcBef>
                <a:spcPts val="1200"/>
              </a:spcBef>
              <a:spcAft>
                <a:spcPts val="1200"/>
              </a:spcAft>
              <a:buNone/>
            </a:pPr>
            <a:r>
              <a:t/>
            </a:r>
            <a:endParaRPr/>
          </a:p>
        </p:txBody>
      </p:sp>
      <p:sp>
        <p:nvSpPr>
          <p:cNvPr id="428" name="Google Shape;428;p39"/>
          <p:cNvSpPr txBox="1"/>
          <p:nvPr>
            <p:ph idx="2" type="body"/>
          </p:nvPr>
        </p:nvSpPr>
        <p:spPr>
          <a:xfrm>
            <a:off x="4832400" y="1132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This requirement is to avoid accidental sparking resulting in Nitrous oxide decomposition.</a:t>
            </a:r>
            <a:endParaRPr>
              <a:solidFill>
                <a:schemeClr val="dk1"/>
              </a:solidFill>
            </a:endParaRPr>
          </a:p>
        </p:txBody>
      </p:sp>
      <p:sp>
        <p:nvSpPr>
          <p:cNvPr id="429" name="Google Shape;42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Blast at aerospace site at Calif. airport kills 3" id="430" name="Google Shape;430;p39"/>
          <p:cNvPicPr preferRelativeResize="0"/>
          <p:nvPr/>
        </p:nvPicPr>
        <p:blipFill>
          <a:blip r:embed="rId4">
            <a:alphaModFix/>
          </a:blip>
          <a:stretch>
            <a:fillRect/>
          </a:stretch>
        </p:blipFill>
        <p:spPr>
          <a:xfrm>
            <a:off x="200250" y="1813775"/>
            <a:ext cx="4371751" cy="2849450"/>
          </a:xfrm>
          <a:prstGeom prst="rect">
            <a:avLst/>
          </a:prstGeom>
          <a:noFill/>
          <a:ln>
            <a:noFill/>
          </a:ln>
        </p:spPr>
      </p:pic>
      <p:sp>
        <p:nvSpPr>
          <p:cNvPr id="431" name="Google Shape;431;p39"/>
          <p:cNvSpPr txBox="1"/>
          <p:nvPr>
            <p:ph idx="2" type="body"/>
          </p:nvPr>
        </p:nvSpPr>
        <p:spPr>
          <a:xfrm>
            <a:off x="4789200" y="4002775"/>
            <a:ext cx="3999900" cy="948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chemeClr val="dk1"/>
                </a:solidFill>
              </a:rPr>
              <a:t>Scaled Composites Cold-flow failure caused by Nitrous oxide decomposition</a:t>
            </a:r>
            <a:endParaRPr>
              <a:solidFill>
                <a:schemeClr val="dk1"/>
              </a:solidFill>
            </a:endParaRPr>
          </a:p>
          <a:p>
            <a:pPr indent="0" lvl="0" marL="0" rtl="0" algn="l">
              <a:spcBef>
                <a:spcPts val="1200"/>
              </a:spcBef>
              <a:spcAft>
                <a:spcPts val="1200"/>
              </a:spcAft>
              <a:buNone/>
            </a:pPr>
            <a:r>
              <a:rPr lang="en">
                <a:solidFill>
                  <a:schemeClr val="dk1"/>
                </a:solidFill>
              </a:rPr>
              <a:t>Picture credit:</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3.1 Manufacturing</a:t>
            </a:r>
            <a:endParaRPr/>
          </a:p>
        </p:txBody>
      </p:sp>
      <p:sp>
        <p:nvSpPr>
          <p:cNvPr id="437" name="Google Shape;437;p4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Machining will be done primarily through UTA machine shop.</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Only metal parts should be machined.</a:t>
            </a:r>
            <a:endParaRPr>
              <a:solidFill>
                <a:schemeClr val="dk1"/>
              </a:solidFill>
            </a:endParaRPr>
          </a:p>
          <a:p>
            <a:pPr indent="0" lvl="0" marL="0" rtl="0" algn="l">
              <a:spcBef>
                <a:spcPts val="1200"/>
              </a:spcBef>
              <a:spcAft>
                <a:spcPts val="1200"/>
              </a:spcAft>
              <a:buNone/>
            </a:pPr>
            <a:r>
              <a:t/>
            </a:r>
            <a:endParaRPr/>
          </a:p>
        </p:txBody>
      </p:sp>
      <p:sp>
        <p:nvSpPr>
          <p:cNvPr id="438" name="Google Shape;438;p40"/>
          <p:cNvSpPr txBox="1"/>
          <p:nvPr>
            <p:ph idx="2" type="body"/>
          </p:nvPr>
        </p:nvSpPr>
        <p:spPr>
          <a:xfrm>
            <a:off x="4832400" y="1132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This </a:t>
            </a:r>
            <a:r>
              <a:rPr lang="en">
                <a:solidFill>
                  <a:schemeClr val="dk1"/>
                </a:solidFill>
              </a:rPr>
              <a:t>requirement</a:t>
            </a:r>
            <a:r>
              <a:rPr lang="en">
                <a:solidFill>
                  <a:schemeClr val="dk1"/>
                </a:solidFill>
              </a:rPr>
              <a:t> is in order to avoid the </a:t>
            </a:r>
            <a:r>
              <a:rPr lang="en">
                <a:solidFill>
                  <a:schemeClr val="dk1"/>
                </a:solidFill>
              </a:rPr>
              <a:t>safety</a:t>
            </a:r>
            <a:r>
              <a:rPr lang="en">
                <a:solidFill>
                  <a:schemeClr val="dk1"/>
                </a:solidFill>
              </a:rPr>
              <a:t> </a:t>
            </a:r>
            <a:r>
              <a:rPr lang="en">
                <a:solidFill>
                  <a:schemeClr val="dk1"/>
                </a:solidFill>
              </a:rPr>
              <a:t>implications</a:t>
            </a:r>
            <a:r>
              <a:rPr lang="en">
                <a:solidFill>
                  <a:schemeClr val="dk1"/>
                </a:solidFill>
              </a:rPr>
              <a:t> of </a:t>
            </a:r>
            <a:r>
              <a:rPr lang="en">
                <a:solidFill>
                  <a:schemeClr val="dk1"/>
                </a:solidFill>
              </a:rPr>
              <a:t>machining</a:t>
            </a:r>
            <a:r>
              <a:rPr lang="en">
                <a:solidFill>
                  <a:schemeClr val="dk1"/>
                </a:solidFill>
              </a:rPr>
              <a:t> and manufacturing </a:t>
            </a:r>
            <a:r>
              <a:rPr lang="en">
                <a:solidFill>
                  <a:schemeClr val="dk1"/>
                </a:solidFill>
              </a:rPr>
              <a:t>phenolic</a:t>
            </a:r>
            <a:r>
              <a:rPr lang="en">
                <a:solidFill>
                  <a:schemeClr val="dk1"/>
                </a:solidFill>
              </a:rPr>
              <a:t>, </a:t>
            </a:r>
            <a:r>
              <a:rPr lang="en">
                <a:solidFill>
                  <a:schemeClr val="dk1"/>
                </a:solidFill>
              </a:rPr>
              <a:t>graphite, and other materials.</a:t>
            </a:r>
            <a:endParaRPr>
              <a:solidFill>
                <a:schemeClr val="dk1"/>
              </a:solidFill>
            </a:endParaRPr>
          </a:p>
        </p:txBody>
      </p:sp>
      <p:sp>
        <p:nvSpPr>
          <p:cNvPr id="439" name="Google Shape;43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4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3.2 Manufacturing</a:t>
            </a:r>
            <a:endParaRPr/>
          </a:p>
        </p:txBody>
      </p:sp>
      <p:sp>
        <p:nvSpPr>
          <p:cNvPr id="446" name="Google Shape;446;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3.2 </a:t>
            </a:r>
            <a:r>
              <a:rPr lang="en">
                <a:solidFill>
                  <a:schemeClr val="dk1"/>
                </a:solidFill>
              </a:rPr>
              <a:t>The oxidizer system shall be cleaned of all combustible </a:t>
            </a:r>
            <a:r>
              <a:rPr lang="en">
                <a:solidFill>
                  <a:schemeClr val="dk1"/>
                </a:solidFill>
              </a:rPr>
              <a:t>matter</a:t>
            </a:r>
            <a:endParaRPr>
              <a:solidFill>
                <a:schemeClr val="dk1"/>
              </a:solidFill>
            </a:endParaRPr>
          </a:p>
          <a:p>
            <a:pPr indent="0" lvl="0" marL="0" rtl="0" algn="l">
              <a:spcBef>
                <a:spcPts val="1200"/>
              </a:spcBef>
              <a:spcAft>
                <a:spcPts val="1200"/>
              </a:spcAft>
              <a:buNone/>
            </a:pPr>
            <a:r>
              <a:t/>
            </a:r>
            <a:endParaRPr/>
          </a:p>
        </p:txBody>
      </p:sp>
      <p:sp>
        <p:nvSpPr>
          <p:cNvPr id="447" name="Google Shape;447;p41"/>
          <p:cNvSpPr txBox="1"/>
          <p:nvPr>
            <p:ph idx="2" type="body"/>
          </p:nvPr>
        </p:nvSpPr>
        <p:spPr>
          <a:xfrm>
            <a:off x="4832400" y="11322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This is required to avoid the </a:t>
            </a:r>
            <a:r>
              <a:rPr lang="en">
                <a:solidFill>
                  <a:schemeClr val="dk1"/>
                </a:solidFill>
              </a:rPr>
              <a:t>spontaneous</a:t>
            </a:r>
            <a:r>
              <a:rPr lang="en">
                <a:solidFill>
                  <a:schemeClr val="dk1"/>
                </a:solidFill>
              </a:rPr>
              <a:t> </a:t>
            </a:r>
            <a:r>
              <a:rPr lang="en">
                <a:solidFill>
                  <a:schemeClr val="dk1"/>
                </a:solidFill>
              </a:rPr>
              <a:t>combustion</a:t>
            </a:r>
            <a:r>
              <a:rPr lang="en">
                <a:solidFill>
                  <a:schemeClr val="dk1"/>
                </a:solidFill>
              </a:rPr>
              <a:t> in an </a:t>
            </a:r>
            <a:r>
              <a:rPr lang="en">
                <a:solidFill>
                  <a:schemeClr val="dk1"/>
                </a:solidFill>
              </a:rPr>
              <a:t>oxygenated</a:t>
            </a:r>
            <a:r>
              <a:rPr lang="en">
                <a:solidFill>
                  <a:schemeClr val="dk1"/>
                </a:solidFill>
              </a:rPr>
              <a:t> environment</a:t>
            </a:r>
            <a:endParaRPr>
              <a:solidFill>
                <a:schemeClr val="dk1"/>
              </a:solidFill>
            </a:endParaRPr>
          </a:p>
        </p:txBody>
      </p:sp>
      <p:sp>
        <p:nvSpPr>
          <p:cNvPr id="448" name="Google Shape;44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267600"/>
            <a:ext cx="6153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AeroMavs Organizational Structure</a:t>
            </a:r>
            <a:endParaRPr sz="2320"/>
          </a:p>
        </p:txBody>
      </p:sp>
      <p:sp>
        <p:nvSpPr>
          <p:cNvPr id="86" name="Google Shape;8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88" name="Google Shape;88;p15"/>
          <p:cNvSpPr/>
          <p:nvPr/>
        </p:nvSpPr>
        <p:spPr>
          <a:xfrm>
            <a:off x="5161168" y="1061525"/>
            <a:ext cx="1538100" cy="442500"/>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Advisor: Dr. H. Chen</a:t>
            </a:r>
            <a:endParaRPr>
              <a:solidFill>
                <a:srgbClr val="FFFFFF"/>
              </a:solidFill>
            </a:endParaRPr>
          </a:p>
        </p:txBody>
      </p:sp>
      <p:sp>
        <p:nvSpPr>
          <p:cNvPr id="89" name="Google Shape;89;p15"/>
          <p:cNvSpPr/>
          <p:nvPr/>
        </p:nvSpPr>
        <p:spPr>
          <a:xfrm>
            <a:off x="3792484" y="1829639"/>
            <a:ext cx="1538100" cy="4425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President: Deeva Khanuja</a:t>
            </a:r>
            <a:endParaRPr>
              <a:solidFill>
                <a:srgbClr val="FFFFFF"/>
              </a:solidFill>
            </a:endParaRPr>
          </a:p>
        </p:txBody>
      </p:sp>
      <p:sp>
        <p:nvSpPr>
          <p:cNvPr id="90" name="Google Shape;90;p15"/>
          <p:cNvSpPr/>
          <p:nvPr/>
        </p:nvSpPr>
        <p:spPr>
          <a:xfrm>
            <a:off x="1863893" y="3650203"/>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Fixed Wing</a:t>
            </a:r>
            <a:endParaRPr>
              <a:solidFill>
                <a:srgbClr val="FFFFFF"/>
              </a:solidFill>
            </a:endParaRPr>
          </a:p>
        </p:txBody>
      </p:sp>
      <p:sp>
        <p:nvSpPr>
          <p:cNvPr id="91" name="Google Shape;91;p15"/>
          <p:cNvSpPr/>
          <p:nvPr/>
        </p:nvSpPr>
        <p:spPr>
          <a:xfrm>
            <a:off x="3792475" y="365032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Hybrid Rocketry</a:t>
            </a:r>
            <a:endParaRPr>
              <a:solidFill>
                <a:srgbClr val="FFFFFF"/>
              </a:solidFill>
            </a:endParaRPr>
          </a:p>
        </p:txBody>
      </p:sp>
      <p:sp>
        <p:nvSpPr>
          <p:cNvPr id="92" name="Google Shape;92;p15"/>
          <p:cNvSpPr/>
          <p:nvPr/>
        </p:nvSpPr>
        <p:spPr>
          <a:xfrm>
            <a:off x="5721043" y="3650328"/>
            <a:ext cx="1538100" cy="442500"/>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Solid Rocketry</a:t>
            </a:r>
            <a:endParaRPr>
              <a:solidFill>
                <a:srgbClr val="FFFFFF"/>
              </a:solidFill>
            </a:endParaRPr>
          </a:p>
        </p:txBody>
      </p:sp>
      <p:cxnSp>
        <p:nvCxnSpPr>
          <p:cNvPr id="93" name="Google Shape;93;p15"/>
          <p:cNvCxnSpPr>
            <a:stCxn id="89" idx="0"/>
            <a:endCxn id="88" idx="2"/>
          </p:cNvCxnSpPr>
          <p:nvPr/>
        </p:nvCxnSpPr>
        <p:spPr>
          <a:xfrm rot="-5400000">
            <a:off x="5083084" y="982589"/>
            <a:ext cx="325500" cy="1368600"/>
          </a:xfrm>
          <a:prstGeom prst="bentConnector3">
            <a:avLst>
              <a:gd fmla="val 50017" name="adj1"/>
            </a:avLst>
          </a:prstGeom>
          <a:noFill/>
          <a:ln cap="flat" cmpd="sng" w="9525">
            <a:solidFill>
              <a:srgbClr val="C2C2C2"/>
            </a:solidFill>
            <a:prstDash val="solid"/>
            <a:round/>
            <a:headEnd len="sm" w="sm" type="none"/>
            <a:tailEnd len="sm" w="sm" type="none"/>
          </a:ln>
        </p:spPr>
      </p:cxnSp>
      <p:cxnSp>
        <p:nvCxnSpPr>
          <p:cNvPr id="94" name="Google Shape;94;p15"/>
          <p:cNvCxnSpPr>
            <a:stCxn id="95" idx="2"/>
            <a:endCxn id="90" idx="0"/>
          </p:cNvCxnSpPr>
          <p:nvPr/>
        </p:nvCxnSpPr>
        <p:spPr>
          <a:xfrm rot="5400000">
            <a:off x="3292234" y="2380864"/>
            <a:ext cx="609900" cy="1928700"/>
          </a:xfrm>
          <a:prstGeom prst="bentConnector3">
            <a:avLst>
              <a:gd fmla="val 50009" name="adj1"/>
            </a:avLst>
          </a:prstGeom>
          <a:noFill/>
          <a:ln cap="flat" cmpd="sng" w="9525">
            <a:solidFill>
              <a:srgbClr val="C2C2C2"/>
            </a:solidFill>
            <a:prstDash val="solid"/>
            <a:round/>
            <a:headEnd len="sm" w="sm" type="none"/>
            <a:tailEnd len="sm" w="sm" type="none"/>
          </a:ln>
        </p:spPr>
      </p:cxnSp>
      <p:cxnSp>
        <p:nvCxnSpPr>
          <p:cNvPr id="96" name="Google Shape;96;p15"/>
          <p:cNvCxnSpPr>
            <a:stCxn id="95" idx="2"/>
            <a:endCxn id="92" idx="0"/>
          </p:cNvCxnSpPr>
          <p:nvPr/>
        </p:nvCxnSpPr>
        <p:spPr>
          <a:xfrm flipH="1" rot="-5400000">
            <a:off x="5220784" y="2381014"/>
            <a:ext cx="610200" cy="19287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97" name="Google Shape;97;p15"/>
          <p:cNvCxnSpPr>
            <a:stCxn id="91" idx="0"/>
            <a:endCxn id="95" idx="2"/>
          </p:cNvCxnSpPr>
          <p:nvPr/>
        </p:nvCxnSpPr>
        <p:spPr>
          <a:xfrm rot="-5400000">
            <a:off x="4256725" y="3344928"/>
            <a:ext cx="610200" cy="600"/>
          </a:xfrm>
          <a:prstGeom prst="bentConnector3">
            <a:avLst>
              <a:gd fmla="val 49998" name="adj1"/>
            </a:avLst>
          </a:prstGeom>
          <a:noFill/>
          <a:ln cap="flat" cmpd="sng" w="9525">
            <a:solidFill>
              <a:srgbClr val="C2C2C2"/>
            </a:solidFill>
            <a:prstDash val="solid"/>
            <a:round/>
            <a:headEnd len="sm" w="sm" type="none"/>
            <a:tailEnd len="sm" w="sm" type="none"/>
          </a:ln>
        </p:spPr>
      </p:cxnSp>
      <p:sp>
        <p:nvSpPr>
          <p:cNvPr id="98" name="Google Shape;98;p15"/>
          <p:cNvSpPr/>
          <p:nvPr/>
        </p:nvSpPr>
        <p:spPr>
          <a:xfrm>
            <a:off x="2444743" y="1061525"/>
            <a:ext cx="1538100" cy="442500"/>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Advisor: Dr. B. Chudoba</a:t>
            </a:r>
            <a:endParaRPr>
              <a:solidFill>
                <a:srgbClr val="FFFFFF"/>
              </a:solidFill>
            </a:endParaRPr>
          </a:p>
        </p:txBody>
      </p:sp>
      <p:cxnSp>
        <p:nvCxnSpPr>
          <p:cNvPr id="99" name="Google Shape;99;p15"/>
          <p:cNvCxnSpPr>
            <a:stCxn id="89" idx="0"/>
            <a:endCxn id="98" idx="2"/>
          </p:cNvCxnSpPr>
          <p:nvPr/>
        </p:nvCxnSpPr>
        <p:spPr>
          <a:xfrm flipH="1" rot="5400000">
            <a:off x="3724984" y="993089"/>
            <a:ext cx="325500" cy="1347600"/>
          </a:xfrm>
          <a:prstGeom prst="bentConnector3">
            <a:avLst>
              <a:gd fmla="val 50017" name="adj1"/>
            </a:avLst>
          </a:prstGeom>
          <a:noFill/>
          <a:ln cap="flat" cmpd="sng" w="9525">
            <a:solidFill>
              <a:srgbClr val="C2C2C2"/>
            </a:solidFill>
            <a:prstDash val="solid"/>
            <a:round/>
            <a:headEnd len="sm" w="sm" type="none"/>
            <a:tailEnd len="sm" w="sm" type="none"/>
          </a:ln>
        </p:spPr>
      </p:cxnSp>
      <p:sp>
        <p:nvSpPr>
          <p:cNvPr id="95" name="Google Shape;95;p15"/>
          <p:cNvSpPr/>
          <p:nvPr/>
        </p:nvSpPr>
        <p:spPr>
          <a:xfrm>
            <a:off x="3792484" y="2597764"/>
            <a:ext cx="1538100" cy="442500"/>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Vice President: Allison Prause</a:t>
            </a:r>
            <a:endParaRPr>
              <a:solidFill>
                <a:srgbClr val="FFFFFF"/>
              </a:solidFill>
            </a:endParaRPr>
          </a:p>
        </p:txBody>
      </p:sp>
      <p:cxnSp>
        <p:nvCxnSpPr>
          <p:cNvPr id="100" name="Google Shape;100;p15"/>
          <p:cNvCxnSpPr>
            <a:stCxn id="89" idx="2"/>
            <a:endCxn id="95" idx="0"/>
          </p:cNvCxnSpPr>
          <p:nvPr/>
        </p:nvCxnSpPr>
        <p:spPr>
          <a:xfrm flipH="1" rot="-5400000">
            <a:off x="4399084" y="2434589"/>
            <a:ext cx="325500" cy="600"/>
          </a:xfrm>
          <a:prstGeom prst="bentConnector3">
            <a:avLst>
              <a:gd fmla="val 50019"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p:nvPr/>
        </p:nvSpPr>
        <p:spPr>
          <a:xfrm>
            <a:off x="4294950" y="783550"/>
            <a:ext cx="4340700" cy="41946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42"/>
          <p:cNvSpPr txBox="1"/>
          <p:nvPr>
            <p:ph type="title"/>
          </p:nvPr>
        </p:nvSpPr>
        <p:spPr>
          <a:xfrm>
            <a:off x="311700" y="436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a:t>
            </a:r>
            <a:r>
              <a:rPr lang="en"/>
              <a:t>Summary</a:t>
            </a:r>
            <a:endParaRPr/>
          </a:p>
        </p:txBody>
      </p:sp>
      <p:pic>
        <p:nvPicPr>
          <p:cNvPr id="455" name="Google Shape;455;p42" title="hx1testplan.png"/>
          <p:cNvPicPr preferRelativeResize="0"/>
          <p:nvPr/>
        </p:nvPicPr>
        <p:blipFill>
          <a:blip r:embed="rId4">
            <a:alphaModFix/>
          </a:blip>
          <a:stretch>
            <a:fillRect/>
          </a:stretch>
        </p:blipFill>
        <p:spPr>
          <a:xfrm>
            <a:off x="4496550" y="1077625"/>
            <a:ext cx="4139025" cy="3633325"/>
          </a:xfrm>
          <a:prstGeom prst="rect">
            <a:avLst/>
          </a:prstGeom>
          <a:noFill/>
          <a:ln>
            <a:noFill/>
          </a:ln>
        </p:spPr>
      </p:pic>
      <p:sp>
        <p:nvSpPr>
          <p:cNvPr id="456" name="Google Shape;45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42"/>
          <p:cNvSpPr txBox="1"/>
          <p:nvPr>
            <p:ph idx="1" type="body"/>
          </p:nvPr>
        </p:nvSpPr>
        <p:spPr>
          <a:xfrm>
            <a:off x="311700" y="1152475"/>
            <a:ext cx="3999900" cy="106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Parts Received -</a:t>
            </a:r>
            <a:endParaRPr/>
          </a:p>
        </p:txBody>
      </p:sp>
      <p:sp>
        <p:nvSpPr>
          <p:cNvPr id="458" name="Google Shape;458;p4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459" name="Google Shape;459;p42"/>
          <p:cNvSpPr txBox="1"/>
          <p:nvPr>
            <p:ph idx="2" type="body"/>
          </p:nvPr>
        </p:nvSpPr>
        <p:spPr>
          <a:xfrm>
            <a:off x="847750" y="3433750"/>
            <a:ext cx="2543700" cy="63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a:t>
            </a:r>
            <a:endParaRPr sz="650">
              <a:solidFill>
                <a:schemeClr val="dk1"/>
              </a:solidFill>
            </a:endParaRPr>
          </a:p>
          <a:p>
            <a:pPr indent="0" lvl="0" marL="0" rtl="0" algn="l">
              <a:spcBef>
                <a:spcPts val="0"/>
              </a:spcBef>
              <a:spcAft>
                <a:spcPts val="0"/>
              </a:spcAft>
              <a:buNone/>
            </a:pPr>
            <a:r>
              <a:rPr lang="en" sz="650">
                <a:solidFill>
                  <a:schemeClr val="dk1"/>
                </a:solidFill>
              </a:rPr>
              <a:t>Software: </a:t>
            </a:r>
            <a:endParaRPr sz="650">
              <a:solidFill>
                <a:schemeClr val="dk1"/>
              </a:solidFill>
            </a:endParaRPr>
          </a:p>
          <a:p>
            <a:pPr indent="0" lvl="0" marL="0" rtl="0" algn="l">
              <a:spcBef>
                <a:spcPts val="0"/>
              </a:spcBef>
              <a:spcAft>
                <a:spcPts val="0"/>
              </a:spcAft>
              <a:buNone/>
            </a:pPr>
            <a:r>
              <a:rPr lang="en" sz="650">
                <a:solidFill>
                  <a:schemeClr val="dk1"/>
                </a:solidFill>
              </a:rPr>
              <a:t>Sources:</a:t>
            </a:r>
            <a:endParaRPr sz="65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3"/>
          <p:cNvSpPr txBox="1"/>
          <p:nvPr>
            <p:ph type="title"/>
          </p:nvPr>
        </p:nvSpPr>
        <p:spPr>
          <a:xfrm>
            <a:off x="311700" y="445025"/>
            <a:ext cx="171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p:txBody>
      </p:sp>
      <p:sp>
        <p:nvSpPr>
          <p:cNvPr id="465" name="Google Shape;465;p43"/>
          <p:cNvSpPr txBox="1"/>
          <p:nvPr>
            <p:ph idx="1" type="body"/>
          </p:nvPr>
        </p:nvSpPr>
        <p:spPr>
          <a:xfrm>
            <a:off x="311700" y="1017725"/>
            <a:ext cx="3021000" cy="220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dk1"/>
                </a:solidFill>
              </a:rPr>
              <a:t>T</a:t>
            </a:r>
            <a:r>
              <a:rPr lang="en" u="sng">
                <a:solidFill>
                  <a:schemeClr val="dk1"/>
                </a:solidFill>
              </a:rPr>
              <a:t>otal Budget</a:t>
            </a:r>
            <a:r>
              <a:rPr lang="en">
                <a:solidFill>
                  <a:schemeClr val="dk1"/>
                </a:solidFill>
              </a:rPr>
              <a:t>: $</a:t>
            </a:r>
            <a:r>
              <a:rPr b="1" lang="en">
                <a:solidFill>
                  <a:schemeClr val="dk1"/>
                </a:solidFill>
              </a:rPr>
              <a:t>1543.19 </a:t>
            </a:r>
            <a:endParaRPr>
              <a:solidFill>
                <a:schemeClr val="dk1"/>
              </a:solidFill>
            </a:endParaRPr>
          </a:p>
          <a:p>
            <a:pPr indent="0" lvl="0" marL="0" rtl="0" algn="l">
              <a:spcBef>
                <a:spcPts val="1200"/>
              </a:spcBef>
              <a:spcAft>
                <a:spcPts val="0"/>
              </a:spcAft>
              <a:buNone/>
            </a:pPr>
            <a:r>
              <a:rPr lang="en" u="sng">
                <a:solidFill>
                  <a:schemeClr val="dk1"/>
                </a:solidFill>
              </a:rPr>
              <a:t>HX-1 Projected Expenditures</a:t>
            </a:r>
            <a:r>
              <a:rPr lang="en">
                <a:solidFill>
                  <a:schemeClr val="dk1"/>
                </a:solidFill>
              </a:rPr>
              <a:t>: $794.33</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Majority of Test Stand components are sourced from the lab</a:t>
            </a:r>
            <a:endParaRPr>
              <a:solidFill>
                <a:schemeClr val="dk1"/>
              </a:solidFill>
            </a:endParaRPr>
          </a:p>
        </p:txBody>
      </p:sp>
      <p:sp>
        <p:nvSpPr>
          <p:cNvPr id="466" name="Google Shape;46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4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468" name="Google Shape;468;p43"/>
          <p:cNvSpPr/>
          <p:nvPr/>
        </p:nvSpPr>
        <p:spPr>
          <a:xfrm>
            <a:off x="3816938" y="825425"/>
            <a:ext cx="2716500" cy="705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76925" lIns="76925" spcFirstLastPara="1" rIns="76925" wrap="square" tIns="76925">
            <a:noAutofit/>
          </a:bodyPr>
          <a:lstStyle/>
          <a:p>
            <a:pPr indent="0" lvl="0" marL="0" rtl="0" algn="ctr">
              <a:spcBef>
                <a:spcPts val="0"/>
              </a:spcBef>
              <a:spcAft>
                <a:spcPts val="0"/>
              </a:spcAft>
              <a:buNone/>
            </a:pPr>
            <a:r>
              <a:rPr lang="en" sz="1209">
                <a:latin typeface="DM Mono"/>
                <a:ea typeface="DM Mono"/>
                <a:cs typeface="DM Mono"/>
                <a:sym typeface="DM Mono"/>
              </a:rPr>
              <a:t>Budget: HX-1</a:t>
            </a:r>
            <a:endParaRPr sz="1209">
              <a:latin typeface="DM Mono"/>
              <a:ea typeface="DM Mono"/>
              <a:cs typeface="DM Mono"/>
              <a:sym typeface="DM Mono"/>
            </a:endParaRPr>
          </a:p>
          <a:p>
            <a:pPr indent="0" lvl="0" marL="0" rtl="0" algn="ctr">
              <a:spcBef>
                <a:spcPts val="0"/>
              </a:spcBef>
              <a:spcAft>
                <a:spcPts val="0"/>
              </a:spcAft>
              <a:buNone/>
            </a:pPr>
            <a:r>
              <a:t/>
            </a:r>
            <a:endParaRPr sz="1009">
              <a:latin typeface="DM Mono"/>
              <a:ea typeface="DM Mono"/>
              <a:cs typeface="DM Mono"/>
              <a:sym typeface="DM Mono"/>
            </a:endParaRPr>
          </a:p>
        </p:txBody>
      </p:sp>
      <p:graphicFrame>
        <p:nvGraphicFramePr>
          <p:cNvPr id="469" name="Google Shape;469;p43"/>
          <p:cNvGraphicFramePr/>
          <p:nvPr/>
        </p:nvGraphicFramePr>
        <p:xfrm>
          <a:off x="3816950" y="1531025"/>
          <a:ext cx="3000000" cy="3000000"/>
        </p:xfrm>
        <a:graphic>
          <a:graphicData uri="http://schemas.openxmlformats.org/drawingml/2006/table">
            <a:tbl>
              <a:tblPr>
                <a:noFill/>
                <a:tableStyleId>{13E74033-2BF5-44A2-9707-4990C6C2D71E}</a:tableStyleId>
              </a:tblPr>
              <a:tblGrid>
                <a:gridCol w="1358250"/>
                <a:gridCol w="1358250"/>
              </a:tblGrid>
              <a:tr h="345200">
                <a:tc>
                  <a:txBody>
                    <a:bodyPr/>
                    <a:lstStyle/>
                    <a:p>
                      <a:pPr indent="0" lvl="0" marL="0" rtl="0" algn="ctr">
                        <a:spcBef>
                          <a:spcPts val="0"/>
                        </a:spcBef>
                        <a:spcAft>
                          <a:spcPts val="0"/>
                        </a:spcAft>
                        <a:buNone/>
                      </a:pPr>
                      <a:r>
                        <a:rPr lang="en" sz="1200"/>
                        <a:t>Nitrous Oxide Equipment</a:t>
                      </a:r>
                      <a:endParaRPr sz="1200"/>
                    </a:p>
                  </a:txBody>
                  <a:tcPr marT="91425" marB="91425" marR="91425" marL="91425"/>
                </a:tc>
                <a:tc>
                  <a:txBody>
                    <a:bodyPr/>
                    <a:lstStyle/>
                    <a:p>
                      <a:pPr indent="0" lvl="0" marL="0" rtl="0" algn="ctr">
                        <a:spcBef>
                          <a:spcPts val="0"/>
                        </a:spcBef>
                        <a:spcAft>
                          <a:spcPts val="0"/>
                        </a:spcAft>
                        <a:buNone/>
                      </a:pPr>
                      <a:r>
                        <a:rPr lang="en"/>
                        <a:t>$41.40</a:t>
                      </a:r>
                      <a:endParaRPr/>
                    </a:p>
                  </a:txBody>
                  <a:tcPr marT="91425" marB="91425" marR="91425" marL="91425"/>
                </a:tc>
              </a:tr>
              <a:tr h="345200">
                <a:tc>
                  <a:txBody>
                    <a:bodyPr/>
                    <a:lstStyle/>
                    <a:p>
                      <a:pPr indent="0" lvl="0" marL="0" rtl="0" algn="ctr">
                        <a:spcBef>
                          <a:spcPts val="0"/>
                        </a:spcBef>
                        <a:spcAft>
                          <a:spcPts val="0"/>
                        </a:spcAft>
                        <a:buNone/>
                      </a:pPr>
                      <a:r>
                        <a:rPr lang="en" sz="1200"/>
                        <a:t>Thrust</a:t>
                      </a:r>
                      <a:r>
                        <a:rPr lang="en" sz="1200"/>
                        <a:t> Chamber</a:t>
                      </a:r>
                      <a:endParaRPr sz="1200"/>
                    </a:p>
                  </a:txBody>
                  <a:tcPr marT="91425" marB="91425" marR="91425" marL="91425"/>
                </a:tc>
                <a:tc>
                  <a:txBody>
                    <a:bodyPr/>
                    <a:lstStyle/>
                    <a:p>
                      <a:pPr indent="0" lvl="0" marL="0" rtl="0" algn="ctr">
                        <a:spcBef>
                          <a:spcPts val="0"/>
                        </a:spcBef>
                        <a:spcAft>
                          <a:spcPts val="0"/>
                        </a:spcAft>
                        <a:buNone/>
                      </a:pPr>
                      <a:r>
                        <a:rPr lang="en"/>
                        <a:t>$16.51</a:t>
                      </a:r>
                      <a:endParaRPr/>
                    </a:p>
                  </a:txBody>
                  <a:tcPr marT="91425" marB="91425" marR="91425" marL="91425"/>
                </a:tc>
              </a:tr>
              <a:tr h="345200">
                <a:tc>
                  <a:txBody>
                    <a:bodyPr/>
                    <a:lstStyle/>
                    <a:p>
                      <a:pPr indent="0" lvl="0" marL="0" rtl="0" algn="ctr">
                        <a:spcBef>
                          <a:spcPts val="0"/>
                        </a:spcBef>
                        <a:spcAft>
                          <a:spcPts val="0"/>
                        </a:spcAft>
                        <a:buNone/>
                      </a:pPr>
                      <a:r>
                        <a:rPr lang="en" sz="1200"/>
                        <a:t>Nitrogen Purge System</a:t>
                      </a:r>
                      <a:endParaRPr sz="1200"/>
                    </a:p>
                  </a:txBody>
                  <a:tcPr marT="91425" marB="91425" marR="91425" marL="91425"/>
                </a:tc>
                <a:tc>
                  <a:txBody>
                    <a:bodyPr/>
                    <a:lstStyle/>
                    <a:p>
                      <a:pPr indent="0" lvl="0" marL="0" rtl="0" algn="ctr">
                        <a:spcBef>
                          <a:spcPts val="0"/>
                        </a:spcBef>
                        <a:spcAft>
                          <a:spcPts val="0"/>
                        </a:spcAft>
                        <a:buNone/>
                      </a:pPr>
                      <a:r>
                        <a:rPr lang="en"/>
                        <a:t>$263.40</a:t>
                      </a:r>
                      <a:endParaRPr/>
                    </a:p>
                  </a:txBody>
                  <a:tcPr marT="91425" marB="91425" marR="91425" marL="91425"/>
                </a:tc>
              </a:tr>
              <a:tr h="345200">
                <a:tc>
                  <a:txBody>
                    <a:bodyPr/>
                    <a:lstStyle/>
                    <a:p>
                      <a:pPr indent="0" lvl="0" marL="0" rtl="0" algn="ctr">
                        <a:spcBef>
                          <a:spcPts val="0"/>
                        </a:spcBef>
                        <a:spcAft>
                          <a:spcPts val="0"/>
                        </a:spcAft>
                        <a:buNone/>
                      </a:pPr>
                      <a:r>
                        <a:rPr lang="en" sz="1200"/>
                        <a:t>Test Stand</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$42.03</a:t>
                      </a:r>
                      <a:endParaRPr/>
                    </a:p>
                  </a:txBody>
                  <a:tcPr marT="91425" marB="91425" marR="91425" marL="91425"/>
                </a:tc>
              </a:tr>
              <a:tr h="345200">
                <a:tc>
                  <a:txBody>
                    <a:bodyPr/>
                    <a:lstStyle/>
                    <a:p>
                      <a:pPr indent="0" lvl="0" marL="0" rtl="0" algn="ctr">
                        <a:spcBef>
                          <a:spcPts val="0"/>
                        </a:spcBef>
                        <a:spcAft>
                          <a:spcPts val="0"/>
                        </a:spcAft>
                        <a:buNone/>
                      </a:pPr>
                      <a:r>
                        <a:rPr lang="en" sz="1200"/>
                        <a:t>Electronic Components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$321.24</a:t>
                      </a:r>
                      <a:endParaRPr/>
                    </a:p>
                  </a:txBody>
                  <a:tcPr marT="91425" marB="91425" marR="91425" marL="91425">
                    <a:lnL cap="flat" cmpd="sng" w="9525">
                      <a:solidFill>
                        <a:srgbClr val="9E9E9E"/>
                      </a:solidFill>
                      <a:prstDash val="solid"/>
                      <a:round/>
                      <a:headEnd len="sm" w="sm" type="none"/>
                      <a:tailEnd len="sm" w="sm" type="none"/>
                    </a:lnL>
                  </a:tcPr>
                </a:tc>
              </a:tr>
              <a:tr h="345200">
                <a:tc>
                  <a:txBody>
                    <a:bodyPr/>
                    <a:lstStyle/>
                    <a:p>
                      <a:pPr indent="0" lvl="0" marL="0" rtl="0" algn="ctr">
                        <a:spcBef>
                          <a:spcPts val="0"/>
                        </a:spcBef>
                        <a:spcAft>
                          <a:spcPts val="0"/>
                        </a:spcAft>
                        <a:buNone/>
                      </a:pPr>
                      <a:r>
                        <a:rPr lang="en" sz="1200"/>
                        <a:t>Hydrostatic Test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$70.98</a:t>
                      </a:r>
                      <a:endParaRPr/>
                    </a:p>
                  </a:txBody>
                  <a:tcPr marT="91425" marB="91425" marR="91425" marL="91425">
                    <a:lnL cap="flat" cmpd="sng" w="9525">
                      <a:solidFill>
                        <a:srgbClr val="9E9E9E"/>
                      </a:solidFill>
                      <a:prstDash val="solid"/>
                      <a:round/>
                      <a:headEnd len="sm" w="sm" type="none"/>
                      <a:tailEnd len="sm" w="sm" type="none"/>
                    </a:lnL>
                  </a:tcPr>
                </a:tc>
              </a:tr>
              <a:tr h="379225">
                <a:tc>
                  <a:txBody>
                    <a:bodyPr/>
                    <a:lstStyle/>
                    <a:p>
                      <a:pPr indent="0" lvl="0" marL="0" rtl="0" algn="ctr">
                        <a:spcBef>
                          <a:spcPts val="0"/>
                        </a:spcBef>
                        <a:spcAft>
                          <a:spcPts val="0"/>
                        </a:spcAft>
                        <a:buNone/>
                      </a:pPr>
                      <a:r>
                        <a:rPr lang="en" sz="1200"/>
                        <a:t>Cleaning Equipment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$24.68</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475" name="Google Shape;475;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6" name="Google Shape;476;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77" name="Google Shape;47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5"/>
          <p:cNvSpPr txBox="1"/>
          <p:nvPr>
            <p:ph type="title"/>
          </p:nvPr>
        </p:nvSpPr>
        <p:spPr>
          <a:xfrm>
            <a:off x="405150" y="129525"/>
            <a:ext cx="8333700" cy="877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4500"/>
              <a:t>HX Simulation Models</a:t>
            </a:r>
            <a:endParaRPr sz="4500"/>
          </a:p>
        </p:txBody>
      </p:sp>
      <p:sp>
        <p:nvSpPr>
          <p:cNvPr id="483" name="Google Shape;48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45"/>
          <p:cNvSpPr txBox="1"/>
          <p:nvPr>
            <p:ph idx="1" type="body"/>
          </p:nvPr>
        </p:nvSpPr>
        <p:spPr>
          <a:xfrm>
            <a:off x="5356550" y="1152475"/>
            <a:ext cx="34758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1"/>
              </a:buClr>
              <a:buSzPct val="61111"/>
              <a:buFont typeface="Arial"/>
              <a:buNone/>
            </a:pPr>
            <a:r>
              <a:rPr lang="en" sz="1800">
                <a:solidFill>
                  <a:schemeClr val="dk1"/>
                </a:solidFill>
              </a:rPr>
              <a:t>The purpose of HX-1 as well as all the subsequent systems in the HX series is to collect data for an in-house design tool which will pave the way for future designs</a:t>
            </a:r>
            <a:endParaRPr sz="1800">
              <a:solidFill>
                <a:schemeClr val="dk1"/>
              </a:solidFill>
            </a:endParaRPr>
          </a:p>
          <a:p>
            <a:pPr indent="0" lvl="0" marL="0" rtl="0" algn="l">
              <a:spcBef>
                <a:spcPts val="1200"/>
              </a:spcBef>
              <a:spcAft>
                <a:spcPts val="0"/>
              </a:spcAft>
              <a:buClr>
                <a:schemeClr val="dk1"/>
              </a:buClr>
              <a:buSzPct val="61111"/>
              <a:buFont typeface="Arial"/>
              <a:buNone/>
            </a:pPr>
            <a:r>
              <a:rPr lang="en" sz="1800">
                <a:solidFill>
                  <a:schemeClr val="dk1"/>
                </a:solidFill>
              </a:rPr>
              <a:t>This section goes over this product piece of SOFTWARE that will be produced using HX Data</a:t>
            </a:r>
            <a:endParaRPr sz="1800">
              <a:solidFill>
                <a:schemeClr val="dk1"/>
              </a:solidFill>
            </a:endParaRPr>
          </a:p>
          <a:p>
            <a:pPr indent="0" lvl="0" marL="0" rtl="0" algn="l">
              <a:spcBef>
                <a:spcPts val="1200"/>
              </a:spcBef>
              <a:spcAft>
                <a:spcPts val="0"/>
              </a:spcAft>
              <a:buClr>
                <a:schemeClr val="dk1"/>
              </a:buClr>
              <a:buSzPct val="61111"/>
              <a:buFont typeface="Arial"/>
              <a:buNone/>
            </a:pPr>
            <a:r>
              <a:rPr lang="en" sz="1800">
                <a:solidFill>
                  <a:schemeClr val="dk1"/>
                </a:solidFill>
              </a:rPr>
              <a:t>HX Model is incomplete without test data, so the design of HX-1 makes heavy use of external resources and data to get an approximate</a:t>
            </a:r>
            <a:endParaRPr sz="18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a:t>
            </a:r>
            <a:r>
              <a:rPr lang="en"/>
              <a:t>Model</a:t>
            </a:r>
            <a:r>
              <a:rPr lang="en"/>
              <a:t> </a:t>
            </a:r>
            <a:r>
              <a:rPr lang="en"/>
              <a:t>Architecture</a:t>
            </a:r>
            <a:endParaRPr/>
          </a:p>
        </p:txBody>
      </p:sp>
      <p:sp>
        <p:nvSpPr>
          <p:cNvPr id="490" name="Google Shape;490;p46"/>
          <p:cNvSpPr txBox="1"/>
          <p:nvPr>
            <p:ph idx="1" type="body"/>
          </p:nvPr>
        </p:nvSpPr>
        <p:spPr>
          <a:xfrm>
            <a:off x="311700" y="1146675"/>
            <a:ext cx="3920400" cy="329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dk1"/>
                </a:solidFill>
              </a:rPr>
              <a:t>HX-1 is composed of various simulations, primarily written in the MATLAB/Simulink/Simscape </a:t>
            </a:r>
            <a:r>
              <a:rPr lang="en">
                <a:solidFill>
                  <a:schemeClr val="dk1"/>
                </a:solidFill>
              </a:rPr>
              <a:t>environment</a:t>
            </a:r>
            <a:r>
              <a:rPr lang="en">
                <a:solidFill>
                  <a:schemeClr val="dk1"/>
                </a:solidFill>
              </a:rPr>
              <a:t>.</a:t>
            </a:r>
            <a:endParaRPr>
              <a:solidFill>
                <a:schemeClr val="dk1"/>
              </a:solidFill>
            </a:endParaRPr>
          </a:p>
          <a:p>
            <a:pPr indent="0" lvl="0" marL="0" rtl="0" algn="l">
              <a:lnSpc>
                <a:spcPct val="100000"/>
              </a:lnSpc>
              <a:spcBef>
                <a:spcPts val="1200"/>
              </a:spcBef>
              <a:spcAft>
                <a:spcPts val="0"/>
              </a:spcAft>
              <a:buNone/>
            </a:pPr>
            <a:r>
              <a:rPr lang="en">
                <a:solidFill>
                  <a:schemeClr val="dk1"/>
                </a:solidFill>
              </a:rPr>
              <a:t>While the model uses both empirical and theoretical relations to model the system. </a:t>
            </a:r>
            <a:endParaRPr>
              <a:solidFill>
                <a:schemeClr val="dk1"/>
              </a:solidFill>
            </a:endParaRPr>
          </a:p>
          <a:p>
            <a:pPr indent="0" lvl="0" marL="0" rtl="0" algn="l">
              <a:lnSpc>
                <a:spcPct val="100000"/>
              </a:lnSpc>
              <a:spcBef>
                <a:spcPts val="1200"/>
              </a:spcBef>
              <a:spcAft>
                <a:spcPts val="1200"/>
              </a:spcAft>
              <a:buNone/>
            </a:pPr>
            <a:r>
              <a:rPr lang="en">
                <a:solidFill>
                  <a:schemeClr val="dk1"/>
                </a:solidFill>
              </a:rPr>
              <a:t>This section will </a:t>
            </a:r>
            <a:r>
              <a:rPr lang="en">
                <a:solidFill>
                  <a:schemeClr val="dk1"/>
                </a:solidFill>
              </a:rPr>
              <a:t>predominantly</a:t>
            </a:r>
            <a:r>
              <a:rPr lang="en">
                <a:solidFill>
                  <a:schemeClr val="dk1"/>
                </a:solidFill>
              </a:rPr>
              <a:t> go over some of the models used as well as their limitations and state of development</a:t>
            </a:r>
            <a:endParaRPr>
              <a:solidFill>
                <a:schemeClr val="dk1"/>
              </a:solidFill>
            </a:endParaRPr>
          </a:p>
        </p:txBody>
      </p:sp>
      <p:sp>
        <p:nvSpPr>
          <p:cNvPr id="491" name="Google Shape;49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493" name="Google Shape;493;p46"/>
          <p:cNvPicPr preferRelativeResize="0"/>
          <p:nvPr/>
        </p:nvPicPr>
        <p:blipFill>
          <a:blip r:embed="rId4">
            <a:alphaModFix/>
          </a:blip>
          <a:stretch>
            <a:fillRect/>
          </a:stretch>
        </p:blipFill>
        <p:spPr>
          <a:xfrm>
            <a:off x="4301504" y="1146675"/>
            <a:ext cx="4576411" cy="3291600"/>
          </a:xfrm>
          <a:prstGeom prst="rect">
            <a:avLst/>
          </a:prstGeom>
          <a:noFill/>
          <a:ln>
            <a:noFill/>
          </a:ln>
        </p:spPr>
      </p:pic>
      <p:sp>
        <p:nvSpPr>
          <p:cNvPr id="494" name="Google Shape;494;p46"/>
          <p:cNvSpPr txBox="1"/>
          <p:nvPr>
            <p:ph idx="2" type="body"/>
          </p:nvPr>
        </p:nvSpPr>
        <p:spPr>
          <a:xfrm>
            <a:off x="6890925" y="3808275"/>
            <a:ext cx="2195400" cy="63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 10/18/25</a:t>
            </a:r>
            <a:endParaRPr sz="650">
              <a:solidFill>
                <a:schemeClr val="dk1"/>
              </a:solidFill>
            </a:endParaRPr>
          </a:p>
          <a:p>
            <a:pPr indent="0" lvl="0" marL="0" rtl="0" algn="l">
              <a:spcBef>
                <a:spcPts val="0"/>
              </a:spcBef>
              <a:spcAft>
                <a:spcPts val="0"/>
              </a:spcAft>
              <a:buNone/>
            </a:pPr>
            <a:r>
              <a:rPr lang="en" sz="650">
                <a:solidFill>
                  <a:schemeClr val="dk1"/>
                </a:solidFill>
              </a:rPr>
              <a:t>Software: DrawIO</a:t>
            </a:r>
            <a:endParaRPr sz="650">
              <a:solidFill>
                <a:schemeClr val="dk1"/>
              </a:solidFill>
            </a:endParaRPr>
          </a:p>
          <a:p>
            <a:pPr indent="0" lvl="0" marL="0" rtl="0" algn="l">
              <a:spcBef>
                <a:spcPts val="0"/>
              </a:spcBef>
              <a:spcAft>
                <a:spcPts val="0"/>
              </a:spcAft>
              <a:buNone/>
            </a:pPr>
            <a:r>
              <a:rPr lang="en" sz="650">
                <a:solidFill>
                  <a:schemeClr val="dk1"/>
                </a:solidFill>
              </a:rPr>
              <a:t>Sources:</a:t>
            </a:r>
            <a:endParaRPr sz="65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Tank Simulation diagram (Matlab/Simulink)</a:t>
            </a:r>
            <a:endParaRPr/>
          </a:p>
        </p:txBody>
      </p:sp>
      <p:sp>
        <p:nvSpPr>
          <p:cNvPr id="500" name="Google Shape;500;p47"/>
          <p:cNvSpPr txBox="1"/>
          <p:nvPr>
            <p:ph idx="1" type="body"/>
          </p:nvPr>
        </p:nvSpPr>
        <p:spPr>
          <a:xfrm>
            <a:off x="241625" y="1166475"/>
            <a:ext cx="3401100" cy="207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Currently assumes</a:t>
            </a:r>
            <a:endParaRPr>
              <a:solidFill>
                <a:schemeClr val="dk1"/>
              </a:solidFill>
            </a:endParaRPr>
          </a:p>
          <a:p>
            <a:pPr indent="0" lvl="0" marL="0" rtl="0" algn="l">
              <a:spcBef>
                <a:spcPts val="1200"/>
              </a:spcBef>
              <a:spcAft>
                <a:spcPts val="0"/>
              </a:spcAft>
              <a:buNone/>
            </a:pPr>
            <a:r>
              <a:rPr lang="en">
                <a:solidFill>
                  <a:schemeClr val="dk1"/>
                </a:solidFill>
              </a:rPr>
              <a:t>Check Documentation for usage</a:t>
            </a:r>
            <a:endParaRPr>
              <a:solidFill>
                <a:schemeClr val="dk1"/>
              </a:solidFill>
            </a:endParaRPr>
          </a:p>
          <a:p>
            <a:pPr indent="0" lvl="0" marL="0" rtl="0" algn="l">
              <a:spcBef>
                <a:spcPts val="1200"/>
              </a:spcBef>
              <a:spcAft>
                <a:spcPts val="0"/>
              </a:spcAft>
              <a:buNone/>
            </a:pPr>
            <a:r>
              <a:rPr lang="en">
                <a:solidFill>
                  <a:schemeClr val="dk1"/>
                </a:solidFill>
              </a:rPr>
              <a:t>Thermochemical Data from Precompiled LUT in CoolProp</a:t>
            </a:r>
            <a:endParaRPr>
              <a:solidFill>
                <a:schemeClr val="dk1"/>
              </a:solidFill>
            </a:endParaRPr>
          </a:p>
          <a:p>
            <a:pPr indent="0" lvl="0" marL="0" rtl="0" algn="l">
              <a:spcBef>
                <a:spcPts val="1200"/>
              </a:spcBef>
              <a:spcAft>
                <a:spcPts val="1200"/>
              </a:spcAft>
              <a:buNone/>
            </a:pPr>
            <a:r>
              <a:rPr lang="en">
                <a:solidFill>
                  <a:schemeClr val="dk1"/>
                </a:solidFill>
              </a:rPr>
              <a:t>Secondary simscape model</a:t>
            </a:r>
            <a:endParaRPr>
              <a:solidFill>
                <a:schemeClr val="dk1"/>
              </a:solidFill>
            </a:endParaRPr>
          </a:p>
        </p:txBody>
      </p:sp>
      <p:sp>
        <p:nvSpPr>
          <p:cNvPr id="501" name="Google Shape;50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4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03" name="Google Shape;503;p47"/>
          <p:cNvSpPr txBox="1"/>
          <p:nvPr/>
        </p:nvSpPr>
        <p:spPr>
          <a:xfrm>
            <a:off x="3743150" y="4194925"/>
            <a:ext cx="501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Equilibrium tank simulation based on on this </a:t>
            </a:r>
            <a:r>
              <a:rPr lang="en" sz="1100">
                <a:solidFill>
                  <a:schemeClr val="dk1"/>
                </a:solidFill>
                <a:latin typeface="DM Mono"/>
                <a:ea typeface="DM Mono"/>
                <a:cs typeface="DM Mono"/>
                <a:sym typeface="DM Mono"/>
              </a:rPr>
              <a:t>research</a:t>
            </a:r>
            <a:endParaRPr sz="1100">
              <a:solidFill>
                <a:schemeClr val="dk1"/>
              </a:solidFill>
              <a:latin typeface="DM Mono"/>
              <a:ea typeface="DM Mono"/>
              <a:cs typeface="DM Mono"/>
              <a:sym typeface="DM Mono"/>
            </a:endParaRPr>
          </a:p>
        </p:txBody>
      </p:sp>
      <p:pic>
        <p:nvPicPr>
          <p:cNvPr id="504" name="Google Shape;504;p47"/>
          <p:cNvPicPr preferRelativeResize="0"/>
          <p:nvPr/>
        </p:nvPicPr>
        <p:blipFill>
          <a:blip r:embed="rId4">
            <a:alphaModFix/>
          </a:blip>
          <a:stretch>
            <a:fillRect/>
          </a:stretch>
        </p:blipFill>
        <p:spPr>
          <a:xfrm>
            <a:off x="3849550" y="1045213"/>
            <a:ext cx="5388001" cy="305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Tank Simulation (Matlab/Simulink)</a:t>
            </a:r>
            <a:endParaRPr/>
          </a:p>
        </p:txBody>
      </p:sp>
      <p:sp>
        <p:nvSpPr>
          <p:cNvPr id="510" name="Google Shape;510;p48"/>
          <p:cNvSpPr txBox="1"/>
          <p:nvPr>
            <p:ph idx="1" type="body"/>
          </p:nvPr>
        </p:nvSpPr>
        <p:spPr>
          <a:xfrm>
            <a:off x="241625" y="1166475"/>
            <a:ext cx="3180000" cy="3222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2 models in use</a:t>
            </a:r>
            <a:endParaRPr>
              <a:solidFill>
                <a:schemeClr val="dk1"/>
              </a:solidFill>
            </a:endParaRPr>
          </a:p>
          <a:p>
            <a:pPr indent="-310832" lvl="0" marL="457200" rtl="0" algn="l">
              <a:spcBef>
                <a:spcPts val="1200"/>
              </a:spcBef>
              <a:spcAft>
                <a:spcPts val="0"/>
              </a:spcAft>
              <a:buClr>
                <a:schemeClr val="dk1"/>
              </a:buClr>
              <a:buSzPct val="100000"/>
              <a:buAutoNum type="arabicPeriod"/>
            </a:pPr>
            <a:r>
              <a:rPr lang="en">
                <a:solidFill>
                  <a:schemeClr val="dk1"/>
                </a:solidFill>
              </a:rPr>
              <a:t>written in simulink model shown below, this one is more </a:t>
            </a:r>
            <a:r>
              <a:rPr lang="en">
                <a:solidFill>
                  <a:schemeClr val="dk1"/>
                </a:solidFill>
              </a:rPr>
              <a:t>versatile</a:t>
            </a:r>
            <a:r>
              <a:rPr lang="en">
                <a:solidFill>
                  <a:schemeClr val="dk1"/>
                </a:solidFill>
              </a:rPr>
              <a:t> and will be expanded upon later to take in </a:t>
            </a:r>
            <a:r>
              <a:rPr lang="en">
                <a:solidFill>
                  <a:schemeClr val="dk1"/>
                </a:solidFill>
              </a:rPr>
              <a:t>account</a:t>
            </a:r>
            <a:r>
              <a:rPr lang="en">
                <a:solidFill>
                  <a:schemeClr val="dk1"/>
                </a:solidFill>
              </a:rPr>
              <a:t> dynamic-non </a:t>
            </a:r>
            <a:r>
              <a:rPr lang="en">
                <a:solidFill>
                  <a:schemeClr val="dk1"/>
                </a:solidFill>
              </a:rPr>
              <a:t>equilibrium</a:t>
            </a:r>
            <a:r>
              <a:rPr lang="en">
                <a:solidFill>
                  <a:schemeClr val="dk1"/>
                </a:solidFill>
              </a:rPr>
              <a:t> behavior.</a:t>
            </a:r>
            <a:endParaRPr>
              <a:solidFill>
                <a:schemeClr val="dk1"/>
              </a:solidFill>
            </a:endParaRPr>
          </a:p>
          <a:p>
            <a:pPr indent="-310832" lvl="0" marL="457200" rtl="0" algn="l">
              <a:spcBef>
                <a:spcPts val="0"/>
              </a:spcBef>
              <a:spcAft>
                <a:spcPts val="0"/>
              </a:spcAft>
              <a:buClr>
                <a:schemeClr val="dk1"/>
              </a:buClr>
              <a:buSzPct val="100000"/>
              <a:buAutoNum type="arabicPeriod"/>
            </a:pPr>
            <a:r>
              <a:rPr lang="en">
                <a:solidFill>
                  <a:schemeClr val="dk1"/>
                </a:solidFill>
              </a:rPr>
              <a:t>Written in simscape, mainly used for validation at the moment but will be combined with the first at some point using custom simscape components</a:t>
            </a:r>
            <a:endParaRPr>
              <a:solidFill>
                <a:schemeClr val="dk1"/>
              </a:solidFill>
            </a:endParaRPr>
          </a:p>
        </p:txBody>
      </p:sp>
      <p:pic>
        <p:nvPicPr>
          <p:cNvPr id="511" name="Google Shape;511;p48"/>
          <p:cNvPicPr preferRelativeResize="0"/>
          <p:nvPr/>
        </p:nvPicPr>
        <p:blipFill>
          <a:blip r:embed="rId4">
            <a:alphaModFix/>
          </a:blip>
          <a:stretch>
            <a:fillRect/>
          </a:stretch>
        </p:blipFill>
        <p:spPr>
          <a:xfrm>
            <a:off x="3623300" y="1231025"/>
            <a:ext cx="5308073" cy="2011250"/>
          </a:xfrm>
          <a:prstGeom prst="rect">
            <a:avLst/>
          </a:prstGeom>
          <a:noFill/>
          <a:ln>
            <a:noFill/>
          </a:ln>
        </p:spPr>
      </p:pic>
      <p:sp>
        <p:nvSpPr>
          <p:cNvPr id="512" name="Google Shape;51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4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14" name="Google Shape;514;p48"/>
          <p:cNvSpPr txBox="1"/>
          <p:nvPr/>
        </p:nvSpPr>
        <p:spPr>
          <a:xfrm>
            <a:off x="4108875" y="3492675"/>
            <a:ext cx="342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Current implementation in simscape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Nicholas Quillin</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a:t>
            </a:r>
            <a:endParaRPr sz="1100">
              <a:solidFill>
                <a:schemeClr val="dk1"/>
              </a:solidFill>
              <a:latin typeface="DM Mono"/>
              <a:ea typeface="DM Mono"/>
              <a:cs typeface="DM Mono"/>
              <a:sym typeface="DM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Flow simulation and calculation</a:t>
            </a:r>
            <a:endParaRPr/>
          </a:p>
        </p:txBody>
      </p:sp>
      <p:sp>
        <p:nvSpPr>
          <p:cNvPr id="520" name="Google Shape;520;p49"/>
          <p:cNvSpPr txBox="1"/>
          <p:nvPr>
            <p:ph idx="1" type="body"/>
          </p:nvPr>
        </p:nvSpPr>
        <p:spPr>
          <a:xfrm>
            <a:off x="311700" y="1152475"/>
            <a:ext cx="25194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dk1"/>
                </a:solidFill>
              </a:rPr>
              <a:t>The main constriction in </a:t>
            </a:r>
            <a:endParaRPr sz="1100">
              <a:solidFill>
                <a:schemeClr val="dk1"/>
              </a:solidFill>
            </a:endParaRPr>
          </a:p>
        </p:txBody>
      </p:sp>
      <p:sp>
        <p:nvSpPr>
          <p:cNvPr id="521" name="Google Shape;52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4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23" name="Google Shape;523;p49"/>
          <p:cNvSpPr txBox="1"/>
          <p:nvPr/>
        </p:nvSpPr>
        <p:spPr>
          <a:xfrm>
            <a:off x="311700" y="2048550"/>
            <a:ext cx="265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The </a:t>
            </a:r>
            <a:r>
              <a:rPr lang="en" sz="1100">
                <a:solidFill>
                  <a:schemeClr val="dk1"/>
                </a:solidFill>
                <a:latin typeface="DM Mono"/>
                <a:ea typeface="DM Mono"/>
                <a:cs typeface="DM Mono"/>
                <a:sym typeface="DM Mono"/>
              </a:rPr>
              <a:t>Model</a:t>
            </a:r>
            <a:r>
              <a:rPr lang="en" sz="1100">
                <a:solidFill>
                  <a:schemeClr val="dk1"/>
                </a:solidFill>
                <a:latin typeface="DM Mono"/>
                <a:ea typeface="DM Mono"/>
                <a:cs typeface="DM Mono"/>
                <a:sym typeface="DM Mono"/>
              </a:rPr>
              <a:t> utilizes the following equation:</a:t>
            </a:r>
            <a:endParaRPr sz="1100">
              <a:solidFill>
                <a:schemeClr val="dk1"/>
              </a:solidFill>
              <a:latin typeface="DM Mono"/>
              <a:ea typeface="DM Mono"/>
              <a:cs typeface="DM Mono"/>
              <a:sym typeface="DM Mono"/>
            </a:endParaRPr>
          </a:p>
        </p:txBody>
      </p:sp>
      <p:sp>
        <p:nvSpPr>
          <p:cNvPr id="524" name="Google Shape;524;p49"/>
          <p:cNvSpPr txBox="1"/>
          <p:nvPr/>
        </p:nvSpPr>
        <p:spPr>
          <a:xfrm>
            <a:off x="311700" y="2724425"/>
            <a:ext cx="265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The Model assumes the following: </a:t>
            </a:r>
            <a:endParaRPr sz="1100">
              <a:solidFill>
                <a:schemeClr val="dk1"/>
              </a:solidFill>
              <a:latin typeface="DM Mono"/>
              <a:ea typeface="DM Mono"/>
              <a:cs typeface="DM Mono"/>
              <a:sym typeface="DM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Chemical Equilibrium</a:t>
            </a:r>
            <a:endParaRPr/>
          </a:p>
        </p:txBody>
      </p:sp>
      <p:pic>
        <p:nvPicPr>
          <p:cNvPr id="530" name="Google Shape;530;p50"/>
          <p:cNvPicPr preferRelativeResize="0"/>
          <p:nvPr/>
        </p:nvPicPr>
        <p:blipFill>
          <a:blip r:embed="rId4">
            <a:alphaModFix/>
          </a:blip>
          <a:stretch>
            <a:fillRect/>
          </a:stretch>
        </p:blipFill>
        <p:spPr>
          <a:xfrm>
            <a:off x="4406250" y="840975"/>
            <a:ext cx="4426049" cy="3633251"/>
          </a:xfrm>
          <a:prstGeom prst="rect">
            <a:avLst/>
          </a:prstGeom>
          <a:noFill/>
          <a:ln>
            <a:noFill/>
          </a:ln>
        </p:spPr>
      </p:pic>
      <p:sp>
        <p:nvSpPr>
          <p:cNvPr id="531" name="Google Shape;531;p50"/>
          <p:cNvSpPr txBox="1"/>
          <p:nvPr>
            <p:ph idx="1" type="body"/>
          </p:nvPr>
        </p:nvSpPr>
        <p:spPr>
          <a:xfrm>
            <a:off x="311700" y="1152475"/>
            <a:ext cx="4032900" cy="18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action="ppaction://hlinksldjump" r:id="rId5"/>
              </a:rPr>
              <a:t>ProPEP</a:t>
            </a:r>
            <a:endParaRPr>
              <a:solidFill>
                <a:schemeClr val="dk1"/>
              </a:solidFill>
            </a:endParaRPr>
          </a:p>
          <a:p>
            <a:pPr indent="0" lvl="0" marL="0" rtl="0" algn="l">
              <a:spcBef>
                <a:spcPts val="1200"/>
              </a:spcBef>
              <a:spcAft>
                <a:spcPts val="0"/>
              </a:spcAft>
              <a:buNone/>
            </a:pPr>
            <a:r>
              <a:rPr lang="en" u="sng">
                <a:solidFill>
                  <a:schemeClr val="hlink"/>
                </a:solidFill>
                <a:hlinkClick action="ppaction://hlinksldjump" r:id="rId6"/>
              </a:rPr>
              <a:t>NASA CEA</a:t>
            </a:r>
            <a:endParaRPr>
              <a:solidFill>
                <a:schemeClr val="dk1"/>
              </a:solidFill>
            </a:endParaRPr>
          </a:p>
          <a:p>
            <a:pPr indent="0" lvl="0" marL="0" rtl="0" algn="l">
              <a:spcBef>
                <a:spcPts val="1200"/>
              </a:spcBef>
              <a:spcAft>
                <a:spcPts val="0"/>
              </a:spcAft>
              <a:buNone/>
            </a:pPr>
            <a:r>
              <a:rPr lang="en">
                <a:solidFill>
                  <a:schemeClr val="dk1"/>
                </a:solidFill>
              </a:rPr>
              <a:t>Determine the heat generated for any system</a:t>
            </a:r>
            <a:endParaRPr>
              <a:solidFill>
                <a:schemeClr val="dk1"/>
              </a:solidFill>
            </a:endParaRPr>
          </a:p>
          <a:p>
            <a:pPr indent="0" lvl="0" marL="0" rtl="0" algn="l">
              <a:spcBef>
                <a:spcPts val="1200"/>
              </a:spcBef>
              <a:spcAft>
                <a:spcPts val="1200"/>
              </a:spcAft>
              <a:buNone/>
            </a:pPr>
            <a:r>
              <a:t/>
            </a:r>
            <a:endParaRPr/>
          </a:p>
        </p:txBody>
      </p:sp>
      <p:sp>
        <p:nvSpPr>
          <p:cNvPr id="532" name="Google Shape;53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50"/>
          <p:cNvSpPr txBox="1"/>
          <p:nvPr>
            <p:ph idx="2" type="body"/>
          </p:nvPr>
        </p:nvSpPr>
        <p:spPr>
          <a:xfrm>
            <a:off x="5812875" y="4573675"/>
            <a:ext cx="1359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Sources</a:t>
            </a:r>
            <a:endParaRPr>
              <a:solidFill>
                <a:schemeClr val="dk1"/>
              </a:solidFill>
            </a:endParaRPr>
          </a:p>
        </p:txBody>
      </p:sp>
      <p:sp>
        <p:nvSpPr>
          <p:cNvPr id="534" name="Google Shape;534;p5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35" name="Google Shape;535;p50"/>
          <p:cNvSpPr txBox="1"/>
          <p:nvPr/>
        </p:nvSpPr>
        <p:spPr>
          <a:xfrm>
            <a:off x="167650" y="3176025"/>
            <a:ext cx="282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is made through Simscape 2025A </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Pablo Martinez</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a:t>
            </a:r>
            <a:endParaRPr sz="1100">
              <a:solidFill>
                <a:schemeClr val="dk1"/>
              </a:solidFill>
              <a:latin typeface="DM Mono"/>
              <a:ea typeface="DM Mono"/>
              <a:cs typeface="DM Mono"/>
              <a:sym typeface="DM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Internal Ballistics</a:t>
            </a:r>
            <a:endParaRPr/>
          </a:p>
        </p:txBody>
      </p:sp>
      <p:sp>
        <p:nvSpPr>
          <p:cNvPr id="541" name="Google Shape;54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51"/>
          <p:cNvSpPr txBox="1"/>
          <p:nvPr/>
        </p:nvSpPr>
        <p:spPr>
          <a:xfrm>
            <a:off x="0"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43" name="Google Shape;543;p51"/>
          <p:cNvSpPr txBox="1"/>
          <p:nvPr/>
        </p:nvSpPr>
        <p:spPr>
          <a:xfrm>
            <a:off x="426175" y="1178925"/>
            <a:ext cx="4702500" cy="31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Mono"/>
                <a:ea typeface="DM Mono"/>
                <a:cs typeface="DM Mono"/>
                <a:sym typeface="DM Mono"/>
              </a:rPr>
              <a:t>Internal ballistics is the study of how propellant burns and behaves inside the combustion chamber. Thus the effect is how that internal behavior sets chamber pressure, mass flow, and ultimately thrust.</a:t>
            </a:r>
            <a:endParaRPr sz="1200">
              <a:solidFill>
                <a:schemeClr val="dk1"/>
              </a:solidFill>
              <a:latin typeface="DM Mono"/>
              <a:ea typeface="DM Mono"/>
              <a:cs typeface="DM Mono"/>
              <a:sym typeface="DM Mono"/>
            </a:endParaRPr>
          </a:p>
          <a:p>
            <a:pPr indent="0" lvl="0" marL="0" rtl="0" algn="l">
              <a:spcBef>
                <a:spcPts val="0"/>
              </a:spcBef>
              <a:spcAft>
                <a:spcPts val="0"/>
              </a:spcAft>
              <a:buNone/>
            </a:pPr>
            <a:r>
              <a:t/>
            </a:r>
            <a:endParaRPr sz="1200">
              <a:solidFill>
                <a:schemeClr val="dk1"/>
              </a:solidFill>
              <a:latin typeface="DM Mono"/>
              <a:ea typeface="DM Mono"/>
              <a:cs typeface="DM Mono"/>
              <a:sym typeface="DM Mono"/>
            </a:endParaRPr>
          </a:p>
          <a:p>
            <a:pPr indent="0" lvl="0" marL="0" rtl="0" algn="l">
              <a:spcBef>
                <a:spcPts val="0"/>
              </a:spcBef>
              <a:spcAft>
                <a:spcPts val="0"/>
              </a:spcAft>
              <a:buNone/>
            </a:pPr>
            <a:r>
              <a:rPr lang="en" sz="1200">
                <a:solidFill>
                  <a:schemeClr val="dk1"/>
                </a:solidFill>
                <a:latin typeface="DM Mono"/>
                <a:ea typeface="DM Mono"/>
                <a:cs typeface="DM Mono"/>
                <a:sym typeface="DM Mono"/>
              </a:rPr>
              <a:t>The </a:t>
            </a:r>
            <a:r>
              <a:rPr lang="en" sz="1200">
                <a:solidFill>
                  <a:schemeClr val="dk1"/>
                </a:solidFill>
                <a:latin typeface="DM Mono"/>
                <a:ea typeface="DM Mono"/>
                <a:cs typeface="DM Mono"/>
                <a:sym typeface="DM Mono"/>
              </a:rPr>
              <a:t>initial</a:t>
            </a:r>
            <a:r>
              <a:rPr lang="en" sz="1200">
                <a:solidFill>
                  <a:schemeClr val="dk1"/>
                </a:solidFill>
                <a:latin typeface="DM Mono"/>
                <a:ea typeface="DM Mono"/>
                <a:cs typeface="DM Mono"/>
                <a:sym typeface="DM Mono"/>
              </a:rPr>
              <a:t> simulation </a:t>
            </a:r>
            <a:r>
              <a:rPr lang="en" sz="1200">
                <a:solidFill>
                  <a:schemeClr val="dk1"/>
                </a:solidFill>
                <a:latin typeface="DM Mono"/>
                <a:ea typeface="DM Mono"/>
                <a:cs typeface="DM Mono"/>
                <a:sym typeface="DM Mono"/>
              </a:rPr>
              <a:t>models</a:t>
            </a:r>
            <a:r>
              <a:rPr lang="en" sz="1200">
                <a:solidFill>
                  <a:schemeClr val="dk1"/>
                </a:solidFill>
                <a:latin typeface="DM Mono"/>
                <a:ea typeface="DM Mono"/>
                <a:cs typeface="DM Mono"/>
                <a:sym typeface="DM Mono"/>
              </a:rPr>
              <a:t> are homogenous types - it is a simplified theoretical model and assumes that all gasses in the chamber are perfectly mixed. It will be able to model dynamic burning. </a:t>
            </a:r>
            <a:endParaRPr sz="1200">
              <a:solidFill>
                <a:schemeClr val="dk1"/>
              </a:solidFill>
              <a:latin typeface="DM Mono"/>
              <a:ea typeface="DM Mono"/>
              <a:cs typeface="DM Mono"/>
              <a:sym typeface="DM Mono"/>
            </a:endParaRPr>
          </a:p>
          <a:p>
            <a:pPr indent="0" lvl="0" marL="0" rtl="0" algn="l">
              <a:spcBef>
                <a:spcPts val="0"/>
              </a:spcBef>
              <a:spcAft>
                <a:spcPts val="0"/>
              </a:spcAft>
              <a:buNone/>
            </a:pPr>
            <a:r>
              <a:t/>
            </a:r>
            <a:endParaRPr sz="1200">
              <a:solidFill>
                <a:schemeClr val="dk1"/>
              </a:solidFill>
              <a:latin typeface="DM Mono"/>
              <a:ea typeface="DM Mono"/>
              <a:cs typeface="DM Mono"/>
              <a:sym typeface="DM Mon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DM Mono"/>
                <a:ea typeface="DM Mono"/>
                <a:cs typeface="DM Mono"/>
                <a:sym typeface="DM Mono"/>
              </a:rPr>
              <a:t>The matlab provided graphs provided are too idealistic; however, they provide a clear insight on the pulsing hot-fire test. The top graph focuses on the the thrust produced from the pulse. </a:t>
            </a:r>
            <a:endParaRPr sz="1200">
              <a:solidFill>
                <a:schemeClr val="dk1"/>
              </a:solidFill>
              <a:latin typeface="DM Mono"/>
              <a:ea typeface="DM Mono"/>
              <a:cs typeface="DM Mono"/>
              <a:sym typeface="DM Mono"/>
            </a:endParaRPr>
          </a:p>
        </p:txBody>
      </p:sp>
      <p:pic>
        <p:nvPicPr>
          <p:cNvPr id="544" name="Google Shape;544;p51" title="FIG1.png"/>
          <p:cNvPicPr preferRelativeResize="0"/>
          <p:nvPr/>
        </p:nvPicPr>
        <p:blipFill>
          <a:blip r:embed="rId4">
            <a:alphaModFix/>
          </a:blip>
          <a:stretch>
            <a:fillRect/>
          </a:stretch>
        </p:blipFill>
        <p:spPr>
          <a:xfrm>
            <a:off x="6076450" y="1368726"/>
            <a:ext cx="2474000" cy="1855500"/>
          </a:xfrm>
          <a:prstGeom prst="rect">
            <a:avLst/>
          </a:prstGeom>
          <a:noFill/>
          <a:ln>
            <a:noFill/>
          </a:ln>
        </p:spPr>
      </p:pic>
      <p:pic>
        <p:nvPicPr>
          <p:cNvPr id="545" name="Google Shape;545;p51" title="fig2.png"/>
          <p:cNvPicPr preferRelativeResize="0"/>
          <p:nvPr/>
        </p:nvPicPr>
        <p:blipFill>
          <a:blip r:embed="rId5">
            <a:alphaModFix/>
          </a:blip>
          <a:stretch>
            <a:fillRect/>
          </a:stretch>
        </p:blipFill>
        <p:spPr>
          <a:xfrm>
            <a:off x="6107001" y="3224225"/>
            <a:ext cx="2443449" cy="1832600"/>
          </a:xfrm>
          <a:prstGeom prst="rect">
            <a:avLst/>
          </a:prstGeom>
          <a:noFill/>
          <a:ln>
            <a:noFill/>
          </a:ln>
        </p:spPr>
      </p:pic>
      <p:sp>
        <p:nvSpPr>
          <p:cNvPr id="546" name="Google Shape;546;p51"/>
          <p:cNvSpPr txBox="1"/>
          <p:nvPr/>
        </p:nvSpPr>
        <p:spPr>
          <a:xfrm>
            <a:off x="3158400" y="4301325"/>
            <a:ext cx="282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made through Matlab 2024B </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Karthik Nuti</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a:t>
            </a:r>
            <a:endParaRPr sz="1100">
              <a:solidFill>
                <a:schemeClr val="dk1"/>
              </a:solidFill>
              <a:latin typeface="DM Mono"/>
              <a:ea typeface="DM Mono"/>
              <a:cs typeface="DM Mono"/>
              <a:sym typeface="DM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2676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Hybrid Division Structure</a:t>
            </a:r>
            <a:endParaRPr sz="2320"/>
          </a:p>
        </p:txBody>
      </p:sp>
      <p:sp>
        <p:nvSpPr>
          <p:cNvPr id="106" name="Google Shape;10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cxnSp>
        <p:nvCxnSpPr>
          <p:cNvPr id="108" name="Google Shape;108;p16"/>
          <p:cNvCxnSpPr>
            <a:stCxn id="109" idx="2"/>
            <a:endCxn id="110" idx="0"/>
          </p:cNvCxnSpPr>
          <p:nvPr/>
        </p:nvCxnSpPr>
        <p:spPr>
          <a:xfrm flipH="1" rot="-5400000">
            <a:off x="5076150" y="1083963"/>
            <a:ext cx="762000" cy="17703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111" name="Google Shape;111;p16"/>
          <p:cNvCxnSpPr>
            <a:stCxn id="112" idx="0"/>
            <a:endCxn id="109" idx="2"/>
          </p:cNvCxnSpPr>
          <p:nvPr/>
        </p:nvCxnSpPr>
        <p:spPr>
          <a:xfrm rot="-5400000">
            <a:off x="3305850" y="1083963"/>
            <a:ext cx="762000" cy="17703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113" name="Google Shape;113;p16"/>
          <p:cNvCxnSpPr>
            <a:stCxn id="112" idx="2"/>
            <a:endCxn id="114" idx="0"/>
          </p:cNvCxnSpPr>
          <p:nvPr/>
        </p:nvCxnSpPr>
        <p:spPr>
          <a:xfrm flipH="1" rot="-5400000">
            <a:off x="2921100" y="2673213"/>
            <a:ext cx="762600" cy="1001400"/>
          </a:xfrm>
          <a:prstGeom prst="bentConnector3">
            <a:avLst>
              <a:gd fmla="val 50007" name="adj1"/>
            </a:avLst>
          </a:prstGeom>
          <a:noFill/>
          <a:ln cap="flat" cmpd="sng" w="9525">
            <a:solidFill>
              <a:srgbClr val="C2C2C2"/>
            </a:solidFill>
            <a:prstDash val="solid"/>
            <a:miter lim="8000"/>
            <a:headEnd len="sm" w="sm" type="none"/>
            <a:tailEnd len="sm" w="sm" type="none"/>
          </a:ln>
        </p:spPr>
      </p:cxnSp>
      <p:cxnSp>
        <p:nvCxnSpPr>
          <p:cNvPr id="115" name="Google Shape;115;p16"/>
          <p:cNvCxnSpPr>
            <a:stCxn id="116" idx="0"/>
            <a:endCxn id="112" idx="2"/>
          </p:cNvCxnSpPr>
          <p:nvPr/>
        </p:nvCxnSpPr>
        <p:spPr>
          <a:xfrm rot="-5400000">
            <a:off x="2151900" y="2905438"/>
            <a:ext cx="762900" cy="537000"/>
          </a:xfrm>
          <a:prstGeom prst="bentConnector3">
            <a:avLst>
              <a:gd fmla="val 49992" name="adj1"/>
            </a:avLst>
          </a:prstGeom>
          <a:noFill/>
          <a:ln cap="flat" cmpd="sng" w="9525">
            <a:solidFill>
              <a:srgbClr val="C2C2C2"/>
            </a:solidFill>
            <a:prstDash val="solid"/>
            <a:miter lim="8000"/>
            <a:headEnd len="sm" w="sm" type="none"/>
            <a:tailEnd len="sm" w="sm" type="none"/>
          </a:ln>
        </p:spPr>
      </p:cxnSp>
      <p:cxnSp>
        <p:nvCxnSpPr>
          <p:cNvPr id="117" name="Google Shape;117;p16"/>
          <p:cNvCxnSpPr>
            <a:stCxn id="110" idx="2"/>
            <a:endCxn id="118" idx="0"/>
          </p:cNvCxnSpPr>
          <p:nvPr/>
        </p:nvCxnSpPr>
        <p:spPr>
          <a:xfrm flipH="1" rot="-5400000">
            <a:off x="6229500" y="2905413"/>
            <a:ext cx="762600" cy="537000"/>
          </a:xfrm>
          <a:prstGeom prst="bentConnector3">
            <a:avLst>
              <a:gd fmla="val 50002" name="adj1"/>
            </a:avLst>
          </a:prstGeom>
          <a:noFill/>
          <a:ln cap="flat" cmpd="sng" w="9525">
            <a:solidFill>
              <a:srgbClr val="C2C2C2"/>
            </a:solidFill>
            <a:prstDash val="solid"/>
            <a:miter lim="8000"/>
            <a:headEnd len="sm" w="sm" type="none"/>
            <a:tailEnd len="sm" w="sm" type="none"/>
          </a:ln>
        </p:spPr>
      </p:cxnSp>
      <p:cxnSp>
        <p:nvCxnSpPr>
          <p:cNvPr id="119" name="Google Shape;119;p16"/>
          <p:cNvCxnSpPr>
            <a:stCxn id="120" idx="0"/>
            <a:endCxn id="110" idx="2"/>
          </p:cNvCxnSpPr>
          <p:nvPr/>
        </p:nvCxnSpPr>
        <p:spPr>
          <a:xfrm rot="-5400000">
            <a:off x="5460300" y="2673238"/>
            <a:ext cx="762900" cy="1001400"/>
          </a:xfrm>
          <a:prstGeom prst="bentConnector3">
            <a:avLst>
              <a:gd fmla="val 49992" name="adj1"/>
            </a:avLst>
          </a:prstGeom>
          <a:noFill/>
          <a:ln cap="flat" cmpd="sng" w="9525">
            <a:solidFill>
              <a:srgbClr val="C2C2C2"/>
            </a:solidFill>
            <a:prstDash val="solid"/>
            <a:miter lim="8000"/>
            <a:headEnd len="sm" w="sm" type="none"/>
            <a:tailEnd len="sm" w="sm" type="none"/>
          </a:ln>
        </p:spPr>
      </p:cxnSp>
      <p:grpSp>
        <p:nvGrpSpPr>
          <p:cNvPr id="121" name="Google Shape;121;p16"/>
          <p:cNvGrpSpPr/>
          <p:nvPr/>
        </p:nvGrpSpPr>
        <p:grpSpPr>
          <a:xfrm>
            <a:off x="3802950" y="1145600"/>
            <a:ext cx="1538100" cy="442513"/>
            <a:chOff x="3802950" y="1145950"/>
            <a:chExt cx="1538100" cy="442513"/>
          </a:xfrm>
        </p:grpSpPr>
        <p:sp>
          <p:nvSpPr>
            <p:cNvPr id="109" name="Google Shape;109;p16"/>
            <p:cNvSpPr txBox="1"/>
            <p:nvPr/>
          </p:nvSpPr>
          <p:spPr>
            <a:xfrm>
              <a:off x="3802950" y="1145963"/>
              <a:ext cx="1538100" cy="442500"/>
            </a:xfrm>
            <a:prstGeom prst="rect">
              <a:avLst/>
            </a:prstGeom>
            <a:gradFill>
              <a:gsLst>
                <a:gs pos="0">
                  <a:srgbClr val="FFC882"/>
                </a:gs>
                <a:gs pos="100000">
                  <a:srgbClr val="F58E09"/>
                </a:gs>
              </a:gsLst>
              <a:path path="circle">
                <a:fillToRect b="50%" l="50%" r="50%" t="50%"/>
              </a:path>
              <a:tileRect/>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Hybrid Division</a:t>
              </a:r>
              <a:endParaRPr sz="1000">
                <a:solidFill>
                  <a:schemeClr val="dk1"/>
                </a:solidFill>
                <a:latin typeface="DM Mono"/>
                <a:ea typeface="DM Mono"/>
                <a:cs typeface="DM Mono"/>
                <a:sym typeface="DM Mono"/>
              </a:endParaRPr>
            </a:p>
          </p:txBody>
        </p:sp>
        <p:sp>
          <p:nvSpPr>
            <p:cNvPr id="122" name="Google Shape;122;p16"/>
            <p:cNvSpPr/>
            <p:nvPr/>
          </p:nvSpPr>
          <p:spPr>
            <a:xfrm>
              <a:off x="3802950" y="1145950"/>
              <a:ext cx="1538100" cy="52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6"/>
          <p:cNvGrpSpPr/>
          <p:nvPr/>
        </p:nvGrpSpPr>
        <p:grpSpPr>
          <a:xfrm>
            <a:off x="2032650" y="2350100"/>
            <a:ext cx="1538100" cy="442513"/>
            <a:chOff x="2032650" y="2350450"/>
            <a:chExt cx="1538100" cy="442513"/>
          </a:xfrm>
        </p:grpSpPr>
        <p:sp>
          <p:nvSpPr>
            <p:cNvPr id="112" name="Google Shape;112;p16"/>
            <p:cNvSpPr txBox="1"/>
            <p:nvPr/>
          </p:nvSpPr>
          <p:spPr>
            <a:xfrm>
              <a:off x="2032650" y="2350463"/>
              <a:ext cx="1538100" cy="442500"/>
            </a:xfrm>
            <a:prstGeom prst="rect">
              <a:avLst/>
            </a:prstGeom>
            <a:gradFill>
              <a:gsLst>
                <a:gs pos="0">
                  <a:srgbClr val="FFC882"/>
                </a:gs>
                <a:gs pos="100000">
                  <a:srgbClr val="F58E09"/>
                </a:gs>
              </a:gsLst>
              <a:path path="circle">
                <a:fillToRect b="50%" l="50%" r="50%" t="50%"/>
              </a:path>
              <a:tileRect/>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Chief Engr: Nicholas Quillin</a:t>
              </a:r>
              <a:endParaRPr sz="1000">
                <a:solidFill>
                  <a:schemeClr val="dk1"/>
                </a:solidFill>
                <a:latin typeface="Roboto"/>
                <a:ea typeface="Roboto"/>
                <a:cs typeface="Roboto"/>
                <a:sym typeface="Roboto"/>
              </a:endParaRPr>
            </a:p>
          </p:txBody>
        </p:sp>
        <p:sp>
          <p:nvSpPr>
            <p:cNvPr id="124" name="Google Shape;124;p16"/>
            <p:cNvSpPr/>
            <p:nvPr/>
          </p:nvSpPr>
          <p:spPr>
            <a:xfrm>
              <a:off x="2032650" y="2350450"/>
              <a:ext cx="1538100" cy="528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6"/>
          <p:cNvGrpSpPr/>
          <p:nvPr/>
        </p:nvGrpSpPr>
        <p:grpSpPr>
          <a:xfrm>
            <a:off x="5573250" y="2350100"/>
            <a:ext cx="1538100" cy="442513"/>
            <a:chOff x="5573250" y="2350450"/>
            <a:chExt cx="1538100" cy="442513"/>
          </a:xfrm>
        </p:grpSpPr>
        <p:sp>
          <p:nvSpPr>
            <p:cNvPr id="110" name="Google Shape;110;p16"/>
            <p:cNvSpPr txBox="1"/>
            <p:nvPr/>
          </p:nvSpPr>
          <p:spPr>
            <a:xfrm>
              <a:off x="5573250" y="2350463"/>
              <a:ext cx="1538100" cy="442500"/>
            </a:xfrm>
            <a:prstGeom prst="rect">
              <a:avLst/>
            </a:prstGeom>
            <a:gradFill>
              <a:gsLst>
                <a:gs pos="0">
                  <a:srgbClr val="FFC882"/>
                </a:gs>
                <a:gs pos="100000">
                  <a:srgbClr val="F58E09"/>
                </a:gs>
              </a:gsLst>
              <a:path path="circle">
                <a:fillToRect b="50%" l="50%" r="50%" t="50%"/>
              </a:path>
              <a:tileRect/>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Project Manager: Pablo Martinez</a:t>
              </a:r>
              <a:endParaRPr sz="1000">
                <a:solidFill>
                  <a:schemeClr val="dk1"/>
                </a:solidFill>
                <a:latin typeface="Roboto"/>
                <a:ea typeface="Roboto"/>
                <a:cs typeface="Roboto"/>
                <a:sym typeface="Roboto"/>
              </a:endParaRPr>
            </a:p>
          </p:txBody>
        </p:sp>
        <p:sp>
          <p:nvSpPr>
            <p:cNvPr id="126" name="Google Shape;126;p16"/>
            <p:cNvSpPr/>
            <p:nvPr/>
          </p:nvSpPr>
          <p:spPr>
            <a:xfrm>
              <a:off x="55732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6"/>
          <p:cNvGrpSpPr/>
          <p:nvPr/>
        </p:nvGrpSpPr>
        <p:grpSpPr>
          <a:xfrm>
            <a:off x="6110100" y="3555225"/>
            <a:ext cx="1538100" cy="442513"/>
            <a:chOff x="6418500" y="3555025"/>
            <a:chExt cx="1538100" cy="442513"/>
          </a:xfrm>
        </p:grpSpPr>
        <p:sp>
          <p:nvSpPr>
            <p:cNvPr id="118" name="Google Shape;118;p16"/>
            <p:cNvSpPr txBox="1"/>
            <p:nvPr/>
          </p:nvSpPr>
          <p:spPr>
            <a:xfrm>
              <a:off x="6418500" y="3555038"/>
              <a:ext cx="1538100" cy="442500"/>
            </a:xfrm>
            <a:prstGeom prst="rect">
              <a:avLst/>
            </a:prstGeom>
            <a:gradFill>
              <a:gsLst>
                <a:gs pos="0">
                  <a:srgbClr val="FFFFFF"/>
                </a:gs>
                <a:gs pos="100000">
                  <a:srgbClr val="B3B3B3"/>
                </a:gs>
              </a:gsLst>
              <a:lin ang="5400012" scaled="0"/>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Mechanical Co-lead: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Jonathan White</a:t>
              </a:r>
              <a:endParaRPr sz="1000">
                <a:solidFill>
                  <a:schemeClr val="dk1"/>
                </a:solidFill>
                <a:latin typeface="Roboto"/>
                <a:ea typeface="Roboto"/>
                <a:cs typeface="Roboto"/>
                <a:sym typeface="Roboto"/>
              </a:endParaRPr>
            </a:p>
          </p:txBody>
        </p:sp>
        <p:sp>
          <p:nvSpPr>
            <p:cNvPr id="128" name="Google Shape;128;p16"/>
            <p:cNvSpPr/>
            <p:nvPr/>
          </p:nvSpPr>
          <p:spPr>
            <a:xfrm>
              <a:off x="6418500" y="3555025"/>
              <a:ext cx="1538100" cy="528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6"/>
          <p:cNvSpPr txBox="1"/>
          <p:nvPr/>
        </p:nvSpPr>
        <p:spPr>
          <a:xfrm>
            <a:off x="4572000" y="3555388"/>
            <a:ext cx="1538100" cy="442500"/>
          </a:xfrm>
          <a:prstGeom prst="rect">
            <a:avLst/>
          </a:prstGeom>
          <a:gradFill>
            <a:gsLst>
              <a:gs pos="0">
                <a:srgbClr val="FFFFFF"/>
              </a:gs>
              <a:gs pos="100000">
                <a:srgbClr val="B3B3B3"/>
              </a:gs>
            </a:gsLst>
            <a:lin ang="5400012" scaled="0"/>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Mechanical Co-lead: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Joel John</a:t>
            </a:r>
            <a:endParaRPr sz="1000">
              <a:solidFill>
                <a:schemeClr val="dk1"/>
              </a:solidFill>
              <a:latin typeface="Roboto"/>
              <a:ea typeface="Roboto"/>
              <a:cs typeface="Roboto"/>
              <a:sym typeface="Roboto"/>
            </a:endParaRPr>
          </a:p>
        </p:txBody>
      </p:sp>
      <p:sp>
        <p:nvSpPr>
          <p:cNvPr id="129" name="Google Shape;129;p16"/>
          <p:cNvSpPr/>
          <p:nvPr/>
        </p:nvSpPr>
        <p:spPr>
          <a:xfrm>
            <a:off x="4572000" y="3555450"/>
            <a:ext cx="1538100" cy="528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nvSpPr>
        <p:spPr>
          <a:xfrm>
            <a:off x="3033900" y="3555313"/>
            <a:ext cx="1538100" cy="442500"/>
          </a:xfrm>
          <a:prstGeom prst="rect">
            <a:avLst/>
          </a:prstGeom>
          <a:gradFill>
            <a:gsLst>
              <a:gs pos="0">
                <a:srgbClr val="FFFFFF"/>
              </a:gs>
              <a:gs pos="100000">
                <a:srgbClr val="B3B3B3"/>
              </a:gs>
            </a:gsLst>
            <a:lin ang="5400012" scaled="0"/>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Electrical Lead: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Aly Haider</a:t>
            </a:r>
            <a:endParaRPr sz="1000">
              <a:solidFill>
                <a:schemeClr val="dk1"/>
              </a:solidFill>
              <a:latin typeface="Roboto"/>
              <a:ea typeface="Roboto"/>
              <a:cs typeface="Roboto"/>
              <a:sym typeface="Roboto"/>
            </a:endParaRPr>
          </a:p>
        </p:txBody>
      </p:sp>
      <p:sp>
        <p:nvSpPr>
          <p:cNvPr id="130" name="Google Shape;130;p16"/>
          <p:cNvSpPr/>
          <p:nvPr/>
        </p:nvSpPr>
        <p:spPr>
          <a:xfrm>
            <a:off x="3033900" y="3555375"/>
            <a:ext cx="1538100" cy="528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1495800" y="3555388"/>
            <a:ext cx="1538100" cy="442500"/>
          </a:xfrm>
          <a:prstGeom prst="rect">
            <a:avLst/>
          </a:prstGeom>
          <a:gradFill>
            <a:gsLst>
              <a:gs pos="0">
                <a:srgbClr val="FFFFFF"/>
              </a:gs>
              <a:gs pos="100000">
                <a:srgbClr val="B3B3B3"/>
              </a:gs>
            </a:gsLst>
            <a:lin ang="5400012" scaled="0"/>
          </a:grad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Experimentals Lead:</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Karthik Nuti</a:t>
            </a:r>
            <a:endParaRPr sz="1000">
              <a:solidFill>
                <a:schemeClr val="dk1"/>
              </a:solidFill>
              <a:latin typeface="Roboto"/>
              <a:ea typeface="Roboto"/>
              <a:cs typeface="Roboto"/>
              <a:sym typeface="Roboto"/>
            </a:endParaRPr>
          </a:p>
        </p:txBody>
      </p:sp>
      <p:sp>
        <p:nvSpPr>
          <p:cNvPr id="131" name="Google Shape;131;p16"/>
          <p:cNvSpPr/>
          <p:nvPr/>
        </p:nvSpPr>
        <p:spPr>
          <a:xfrm>
            <a:off x="1495800" y="3555450"/>
            <a:ext cx="1538100" cy="528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6"/>
          <p:cNvCxnSpPr>
            <a:stCxn id="112" idx="3"/>
            <a:endCxn id="110" idx="1"/>
          </p:cNvCxnSpPr>
          <p:nvPr/>
        </p:nvCxnSpPr>
        <p:spPr>
          <a:xfrm>
            <a:off x="3570750" y="2571363"/>
            <a:ext cx="2002500" cy="600"/>
          </a:xfrm>
          <a:prstGeom prst="bentConnector3">
            <a:avLst>
              <a:gd fmla="val 50000" name="adj1"/>
            </a:avLst>
          </a:prstGeom>
          <a:noFill/>
          <a:ln cap="flat" cmpd="sng" w="9525">
            <a:solidFill>
              <a:srgbClr val="C2C2C2"/>
            </a:solidFill>
            <a:prstDash val="solid"/>
            <a:miter lim="8000"/>
            <a:headEnd len="sm" w="sm" type="none"/>
            <a:tailEnd len="sm" w="sm" type="none"/>
          </a:ln>
        </p:spPr>
      </p:cxnSp>
      <p:cxnSp>
        <p:nvCxnSpPr>
          <p:cNvPr id="133" name="Google Shape;133;p16"/>
          <p:cNvCxnSpPr>
            <a:stCxn id="130" idx="0"/>
            <a:endCxn id="110" idx="2"/>
          </p:cNvCxnSpPr>
          <p:nvPr/>
        </p:nvCxnSpPr>
        <p:spPr>
          <a:xfrm rot="-5400000">
            <a:off x="4691250" y="1904175"/>
            <a:ext cx="762900" cy="2539500"/>
          </a:xfrm>
          <a:prstGeom prst="bentConnector3">
            <a:avLst>
              <a:gd fmla="val 49991" name="adj1"/>
            </a:avLst>
          </a:prstGeom>
          <a:noFill/>
          <a:ln cap="flat" cmpd="sng" w="9525">
            <a:solidFill>
              <a:srgbClr val="C2C2C2"/>
            </a:solidFill>
            <a:prstDash val="solid"/>
            <a:miter lim="8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txBox="1"/>
          <p:nvPr>
            <p:ph type="title"/>
          </p:nvPr>
        </p:nvSpPr>
        <p:spPr>
          <a:xfrm>
            <a:off x="311825" y="348800"/>
            <a:ext cx="3779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Internal Ballistics</a:t>
            </a:r>
            <a:endParaRPr sz="2320"/>
          </a:p>
        </p:txBody>
      </p:sp>
      <p:sp>
        <p:nvSpPr>
          <p:cNvPr id="552" name="Google Shape;55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52"/>
          <p:cNvSpPr txBox="1"/>
          <p:nvPr/>
        </p:nvSpPr>
        <p:spPr>
          <a:xfrm>
            <a:off x="0" y="4615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grpSp>
        <p:nvGrpSpPr>
          <p:cNvPr id="554" name="Google Shape;554;p52"/>
          <p:cNvGrpSpPr/>
          <p:nvPr/>
        </p:nvGrpSpPr>
        <p:grpSpPr>
          <a:xfrm>
            <a:off x="4075497" y="34975"/>
            <a:ext cx="2865123" cy="5108816"/>
            <a:chOff x="4090928" y="-150"/>
            <a:chExt cx="3073506" cy="5143793"/>
          </a:xfrm>
        </p:grpSpPr>
        <p:grpSp>
          <p:nvGrpSpPr>
            <p:cNvPr id="555" name="Google Shape;555;p52"/>
            <p:cNvGrpSpPr/>
            <p:nvPr/>
          </p:nvGrpSpPr>
          <p:grpSpPr>
            <a:xfrm>
              <a:off x="4090928" y="-150"/>
              <a:ext cx="3072888" cy="2029210"/>
              <a:chOff x="2625375" y="140900"/>
              <a:chExt cx="6753600" cy="7721500"/>
            </a:xfrm>
          </p:grpSpPr>
          <p:sp>
            <p:nvSpPr>
              <p:cNvPr id="556" name="Google Shape;556;p52"/>
              <p:cNvSpPr/>
              <p:nvPr/>
            </p:nvSpPr>
            <p:spPr>
              <a:xfrm>
                <a:off x="2625375" y="140900"/>
                <a:ext cx="6753600" cy="9375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ctr">
                  <a:spcBef>
                    <a:spcPts val="0"/>
                  </a:spcBef>
                  <a:spcAft>
                    <a:spcPts val="0"/>
                  </a:spcAft>
                  <a:buNone/>
                </a:pPr>
                <a:r>
                  <a:rPr lang="en" sz="371">
                    <a:latin typeface="DM Mono"/>
                    <a:ea typeface="DM Mono"/>
                    <a:cs typeface="DM Mono"/>
                    <a:sym typeface="DM Mono"/>
                  </a:rPr>
                  <a:t>Internal Ballistics Code Analysis</a:t>
                </a:r>
                <a:endParaRPr sz="371">
                  <a:latin typeface="DM Mono"/>
                  <a:ea typeface="DM Mono"/>
                  <a:cs typeface="DM Mono"/>
                  <a:sym typeface="DM Mono"/>
                </a:endParaRPr>
              </a:p>
              <a:p>
                <a:pPr indent="0" lvl="0" marL="0" rtl="0" algn="ctr">
                  <a:spcBef>
                    <a:spcPts val="0"/>
                  </a:spcBef>
                  <a:spcAft>
                    <a:spcPts val="0"/>
                  </a:spcAft>
                  <a:buNone/>
                </a:pPr>
                <a:r>
                  <a:rPr lang="en" sz="318">
                    <a:latin typeface="DM Mono"/>
                    <a:ea typeface="DM Mono"/>
                    <a:cs typeface="DM Mono"/>
                    <a:sym typeface="DM Mono"/>
                  </a:rPr>
                  <a:t>By: Karthik Nuti</a:t>
                </a:r>
                <a:endParaRPr sz="318">
                  <a:latin typeface="DM Mono"/>
                  <a:ea typeface="DM Mono"/>
                  <a:cs typeface="DM Mono"/>
                  <a:sym typeface="DM Mono"/>
                </a:endParaRPr>
              </a:p>
              <a:p>
                <a:pPr indent="0" lvl="0" marL="0" rtl="0" algn="ctr">
                  <a:spcBef>
                    <a:spcPts val="0"/>
                  </a:spcBef>
                  <a:spcAft>
                    <a:spcPts val="0"/>
                  </a:spcAft>
                  <a:buNone/>
                </a:pPr>
                <a:r>
                  <a:rPr lang="en" sz="318">
                    <a:latin typeface="DM Mono"/>
                    <a:ea typeface="DM Mono"/>
                    <a:cs typeface="DM Mono"/>
                    <a:sym typeface="DM Mono"/>
                  </a:rPr>
                  <a:t>Date: 10.19.25</a:t>
                </a:r>
                <a:endParaRPr sz="318">
                  <a:latin typeface="DM Mono"/>
                  <a:ea typeface="DM Mono"/>
                  <a:cs typeface="DM Mono"/>
                  <a:sym typeface="DM Mono"/>
                </a:endParaRPr>
              </a:p>
            </p:txBody>
          </p:sp>
          <p:sp>
            <p:nvSpPr>
              <p:cNvPr id="557" name="Google Shape;557;p52"/>
              <p:cNvSpPr/>
              <p:nvPr/>
            </p:nvSpPr>
            <p:spPr>
              <a:xfrm>
                <a:off x="2625375" y="1078434"/>
                <a:ext cx="1038300" cy="6783900"/>
              </a:xfrm>
              <a:prstGeom prst="rect">
                <a:avLst/>
              </a:prstGeom>
              <a:solidFill>
                <a:srgbClr val="CFE2F3"/>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ctr">
                  <a:spcBef>
                    <a:spcPts val="0"/>
                  </a:spcBef>
                  <a:spcAft>
                    <a:spcPts val="0"/>
                  </a:spcAft>
                  <a:buNone/>
                </a:pPr>
                <a:r>
                  <a:t/>
                </a:r>
                <a:endParaRPr sz="371"/>
              </a:p>
            </p:txBody>
          </p:sp>
          <p:sp>
            <p:nvSpPr>
              <p:cNvPr id="558" name="Google Shape;558;p52"/>
              <p:cNvSpPr/>
              <p:nvPr/>
            </p:nvSpPr>
            <p:spPr>
              <a:xfrm>
                <a:off x="3663629" y="1078416"/>
                <a:ext cx="5715300" cy="7047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spcBef>
                    <a:spcPts val="0"/>
                  </a:spcBef>
                  <a:spcAft>
                    <a:spcPts val="0"/>
                  </a:spcAft>
                  <a:buNone/>
                </a:pPr>
                <a:r>
                  <a:rPr lang="en" sz="371">
                    <a:latin typeface="DM Mono"/>
                    <a:ea typeface="DM Mono"/>
                    <a:cs typeface="DM Mono"/>
                    <a:sym typeface="DM Mono"/>
                  </a:rPr>
                  <a:t>Code Requirements: </a:t>
                </a:r>
                <a:endParaRPr sz="371">
                  <a:latin typeface="DM Mono"/>
                  <a:ea typeface="DM Mono"/>
                  <a:cs typeface="DM Mono"/>
                  <a:sym typeface="DM Mono"/>
                </a:endParaRPr>
              </a:p>
              <a:p>
                <a:pPr indent="-80879" lvl="0" marL="121319" rtl="0" algn="l">
                  <a:spcBef>
                    <a:spcPts val="0"/>
                  </a:spcBef>
                  <a:spcAft>
                    <a:spcPts val="0"/>
                  </a:spcAft>
                  <a:buSzPts val="318"/>
                  <a:buFont typeface="DM Mono"/>
                  <a:buChar char="●"/>
                </a:pPr>
                <a:r>
                  <a:rPr lang="en" sz="318">
                    <a:latin typeface="DM Mono"/>
                    <a:ea typeface="DM Mono"/>
                    <a:cs typeface="DM Mono"/>
                    <a:sym typeface="DM Mono"/>
                  </a:rPr>
                  <a:t>Provide a rudimentary analysis on the combustion of fuel grain</a:t>
                </a:r>
                <a:endParaRPr sz="318">
                  <a:latin typeface="DM Mono"/>
                  <a:ea typeface="DM Mono"/>
                  <a:cs typeface="DM Mono"/>
                  <a:sym typeface="DM Mono"/>
                </a:endParaRPr>
              </a:p>
            </p:txBody>
          </p:sp>
          <p:sp>
            <p:nvSpPr>
              <p:cNvPr id="559" name="Google Shape;559;p52"/>
              <p:cNvSpPr/>
              <p:nvPr/>
            </p:nvSpPr>
            <p:spPr>
              <a:xfrm>
                <a:off x="3663625" y="1783200"/>
                <a:ext cx="5715300" cy="60792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spcBef>
                    <a:spcPts val="0"/>
                  </a:spcBef>
                  <a:spcAft>
                    <a:spcPts val="0"/>
                  </a:spcAft>
                  <a:buNone/>
                </a:pPr>
                <a:r>
                  <a:rPr lang="en" sz="371">
                    <a:latin typeface="DM Mono"/>
                    <a:ea typeface="DM Mono"/>
                    <a:cs typeface="DM Mono"/>
                    <a:sym typeface="DM Mono"/>
                  </a:rPr>
                  <a:t>Inputs/Parameters:</a:t>
                </a:r>
                <a:endParaRPr sz="37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Total Impulse: It = 1000. [Ns]</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Specific Impulse: Is = 200.0 [s]</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Gravitational acceleration at Hearne: g = 9.820 m/s^2</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Oxidizer-to-Fuel Ratio: O/F</a:t>
                </a:r>
                <a:r>
                  <a:rPr lang="en" sz="238">
                    <a:latin typeface="DM Mono"/>
                    <a:ea typeface="DM Mono"/>
                    <a:cs typeface="DM Mono"/>
                    <a:sym typeface="DM Mono"/>
                  </a:rPr>
                  <a:t> </a:t>
                </a:r>
                <a:r>
                  <a:rPr lang="en" sz="291">
                    <a:latin typeface="DM Mono"/>
                    <a:ea typeface="DM Mono"/>
                    <a:cs typeface="DM Mono"/>
                    <a:sym typeface="DM Mono"/>
                  </a:rPr>
                  <a:t>= 6.000</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Fuel density: ρ = 870.0 [kg/m³]</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Regression coefficient: a = 0.1146</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Regression exponent: n = 0.5036</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Oxidizer mass flux: G = 128.0 [kg/m²·s]</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Fuel grain length: L = 0.1199 [m]</a:t>
                </a:r>
                <a:endParaRPr sz="291">
                  <a:latin typeface="DM Mono"/>
                  <a:ea typeface="DM Mono"/>
                  <a:cs typeface="DM Mono"/>
                  <a:sym typeface="DM Mono"/>
                </a:endParaRPr>
              </a:p>
              <a:p>
                <a:pPr indent="-80879" lvl="0" marL="121319" rtl="0" algn="l">
                  <a:lnSpc>
                    <a:spcPct val="115000"/>
                  </a:lnSpc>
                  <a:spcBef>
                    <a:spcPts val="0"/>
                  </a:spcBef>
                  <a:spcAft>
                    <a:spcPts val="0"/>
                  </a:spcAft>
                  <a:buSzPts val="318"/>
                  <a:buFont typeface="DM Mono"/>
                  <a:buChar char="●"/>
                </a:pPr>
                <a:r>
                  <a:rPr lang="en" sz="291">
                    <a:latin typeface="DM Mono"/>
                    <a:ea typeface="DM Mono"/>
                    <a:cs typeface="DM Mono"/>
                    <a:sym typeface="DM Mono"/>
                  </a:rPr>
                  <a:t>Outer diameter (design): D = 0.03332 [m]</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cstar=1500;</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Nozzle throat area=7.126e-5 [m^2] </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Gas-side h during burn = 8000.</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Gas temp during burn (CEA) =2800.;</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N2 cooling (depends on purge flow)=300.0 [W/m^2-K]</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Purge gas N2 temperature = 300.0 [K]</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Paraffin wax cp=2200. [J/kg-k]</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Delta (effective heated layer) = 7.500e-4 [m]</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Tsurf=300.0*ones(N,1);</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Burn_dt (burn phase timestep) = 0.0050 [s] </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Purge_dt (purge timestep) = 0.0500 [s]</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Burn_time (duration per pulse) =2.000 [s]</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Purge_time (purge duration per gap) = 10.00 [s]</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Pulses (number of pulses) = 3.000 </a:t>
                </a:r>
                <a:endParaRPr sz="291">
                  <a:latin typeface="DM Mono"/>
                  <a:ea typeface="DM Mono"/>
                  <a:cs typeface="DM Mono"/>
                  <a:sym typeface="DM Mono"/>
                </a:endParaRPr>
              </a:p>
              <a:p>
                <a:pPr indent="-79194" lvl="0" marL="121319" rtl="0" algn="l">
                  <a:lnSpc>
                    <a:spcPct val="115000"/>
                  </a:lnSpc>
                  <a:spcBef>
                    <a:spcPts val="0"/>
                  </a:spcBef>
                  <a:spcAft>
                    <a:spcPts val="0"/>
                  </a:spcAft>
                  <a:buSzPts val="292"/>
                  <a:buFont typeface="DM Mono"/>
                  <a:buChar char="●"/>
                </a:pPr>
                <a:r>
                  <a:rPr lang="en" sz="291">
                    <a:latin typeface="DM Mono"/>
                    <a:ea typeface="DM Mono"/>
                    <a:cs typeface="DM Mono"/>
                    <a:sym typeface="DM Mono"/>
                  </a:rPr>
                  <a:t>relax (under-relaxation factor) =0.6000</a:t>
                </a:r>
                <a:endParaRPr sz="291">
                  <a:latin typeface="DM Mono"/>
                  <a:ea typeface="DM Mono"/>
                  <a:cs typeface="DM Mono"/>
                  <a:sym typeface="DM Mono"/>
                </a:endParaRPr>
              </a:p>
            </p:txBody>
          </p:sp>
        </p:grpSp>
        <p:sp>
          <p:nvSpPr>
            <p:cNvPr id="560" name="Google Shape;560;p52"/>
            <p:cNvSpPr/>
            <p:nvPr/>
          </p:nvSpPr>
          <p:spPr>
            <a:xfrm>
              <a:off x="4090976" y="2029106"/>
              <a:ext cx="472500" cy="2441400"/>
            </a:xfrm>
            <a:prstGeom prst="rect">
              <a:avLst/>
            </a:prstGeom>
            <a:solidFill>
              <a:srgbClr val="D0E0E3"/>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ctr">
                <a:spcBef>
                  <a:spcPts val="0"/>
                </a:spcBef>
                <a:spcAft>
                  <a:spcPts val="0"/>
                </a:spcAft>
                <a:buNone/>
              </a:pPr>
              <a:r>
                <a:t/>
              </a:r>
              <a:endParaRPr sz="371"/>
            </a:p>
          </p:txBody>
        </p:sp>
        <p:sp>
          <p:nvSpPr>
            <p:cNvPr id="561" name="Google Shape;561;p52"/>
            <p:cNvSpPr/>
            <p:nvPr/>
          </p:nvSpPr>
          <p:spPr>
            <a:xfrm>
              <a:off x="4563413" y="2029106"/>
              <a:ext cx="2601000" cy="16824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lnSpc>
                  <a:spcPct val="115000"/>
                </a:lnSpc>
                <a:spcBef>
                  <a:spcPts val="0"/>
                </a:spcBef>
                <a:spcAft>
                  <a:spcPts val="0"/>
                </a:spcAft>
                <a:buNone/>
              </a:pPr>
              <a:r>
                <a:rPr lang="en" sz="413">
                  <a:latin typeface="DM Mono"/>
                  <a:ea typeface="DM Mono"/>
                  <a:cs typeface="DM Mono"/>
                  <a:sym typeface="DM Mono"/>
                </a:rPr>
                <a:t>Initialize Parameters</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a:p>
              <a:pPr indent="0" lvl="0" marL="0" rtl="0" algn="l">
                <a:lnSpc>
                  <a:spcPct val="115000"/>
                </a:lnSpc>
                <a:spcBef>
                  <a:spcPts val="0"/>
                </a:spcBef>
                <a:spcAft>
                  <a:spcPts val="0"/>
                </a:spcAft>
                <a:buNone/>
              </a:pPr>
              <a:r>
                <a:t/>
              </a:r>
              <a:endParaRPr sz="413">
                <a:latin typeface="DM Mono"/>
                <a:ea typeface="DM Mono"/>
                <a:cs typeface="DM Mono"/>
                <a:sym typeface="DM Mono"/>
              </a:endParaRPr>
            </a:p>
          </p:txBody>
        </p:sp>
        <p:sp>
          <p:nvSpPr>
            <p:cNvPr id="562" name="Google Shape;562;p52"/>
            <p:cNvSpPr/>
            <p:nvPr/>
          </p:nvSpPr>
          <p:spPr>
            <a:xfrm>
              <a:off x="4766823" y="2220241"/>
              <a:ext cx="2397300" cy="14910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lnSpc>
                  <a:spcPct val="115000"/>
                </a:lnSpc>
                <a:spcBef>
                  <a:spcPts val="0"/>
                </a:spcBef>
                <a:spcAft>
                  <a:spcPts val="0"/>
                </a:spcAft>
                <a:buNone/>
              </a:pPr>
              <a:r>
                <a:rPr lang="en" sz="352">
                  <a:latin typeface="DM Mono"/>
                  <a:ea typeface="DM Mono"/>
                  <a:cs typeface="DM Mono"/>
                  <a:sym typeface="DM Mono"/>
                </a:rPr>
                <a:t>Burn Phase (2 second pulse):</a:t>
              </a:r>
              <a:endParaRPr sz="352">
                <a:latin typeface="DM Mono"/>
                <a:ea typeface="DM Mono"/>
                <a:cs typeface="DM Mono"/>
                <a:sym typeface="DM Mono"/>
              </a:endParaRPr>
            </a:p>
            <a:p>
              <a:pPr indent="-78390" lvl="0" marL="112001" rtl="0" algn="l">
                <a:lnSpc>
                  <a:spcPct val="115000"/>
                </a:lnSpc>
                <a:spcBef>
                  <a:spcPts val="0"/>
                </a:spcBef>
                <a:spcAft>
                  <a:spcPts val="0"/>
                </a:spcAft>
                <a:buSzPts val="353"/>
                <a:buFont typeface="DM Mono"/>
                <a:buChar char="●"/>
              </a:pPr>
              <a:r>
                <a:rPr lang="en" sz="352">
                  <a:latin typeface="DM Mono"/>
                  <a:ea typeface="DM Mono"/>
                  <a:cs typeface="DM Mono"/>
                  <a:sym typeface="DM Mono"/>
                </a:rPr>
                <a:t>Iterate for burn time (ensuring burn time is within 2 seconds).</a:t>
              </a:r>
              <a:endParaRPr sz="352">
                <a:latin typeface="DM Mono"/>
                <a:ea typeface="DM Mono"/>
                <a:cs typeface="DM Mono"/>
                <a:sym typeface="DM Mono"/>
              </a:endParaRPr>
            </a:p>
            <a:p>
              <a:pPr indent="-78390" lvl="1" marL="224002" rtl="0" algn="l">
                <a:lnSpc>
                  <a:spcPct val="115000"/>
                </a:lnSpc>
                <a:spcBef>
                  <a:spcPts val="0"/>
                </a:spcBef>
                <a:spcAft>
                  <a:spcPts val="0"/>
                </a:spcAft>
                <a:buSzPts val="353"/>
                <a:buFont typeface="DM Mono"/>
                <a:buChar char="○"/>
              </a:pPr>
              <a:r>
                <a:rPr lang="en" sz="352">
                  <a:latin typeface="DM Mono"/>
                  <a:ea typeface="DM Mono"/>
                  <a:cs typeface="DM Mono"/>
                  <a:sym typeface="DM Mono"/>
                </a:rPr>
                <a:t>Within this loop</a:t>
              </a:r>
              <a:endParaRPr sz="352">
                <a:latin typeface="DM Mono"/>
                <a:ea typeface="DM Mono"/>
                <a:cs typeface="DM Mono"/>
                <a:sym typeface="DM Mono"/>
              </a:endParaRPr>
            </a:p>
            <a:p>
              <a:pPr indent="-78390" lvl="2" marL="336003" rtl="0" algn="l">
                <a:lnSpc>
                  <a:spcPct val="115000"/>
                </a:lnSpc>
                <a:spcBef>
                  <a:spcPts val="0"/>
                </a:spcBef>
                <a:spcAft>
                  <a:spcPts val="0"/>
                </a:spcAft>
                <a:buSzPts val="353"/>
                <a:buFont typeface="DM Mono"/>
                <a:buChar char="■"/>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p:txBody>
        </p:sp>
        <p:sp>
          <p:nvSpPr>
            <p:cNvPr id="563" name="Google Shape;563;p52"/>
            <p:cNvSpPr/>
            <p:nvPr/>
          </p:nvSpPr>
          <p:spPr>
            <a:xfrm>
              <a:off x="5142451" y="2853185"/>
              <a:ext cx="2021100" cy="8583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lnSpc>
                  <a:spcPct val="115000"/>
                </a:lnSpc>
                <a:spcBef>
                  <a:spcPts val="0"/>
                </a:spcBef>
                <a:spcAft>
                  <a:spcPts val="0"/>
                </a:spcAft>
                <a:buNone/>
              </a:pPr>
              <a:r>
                <a:rPr lang="en" sz="352">
                  <a:latin typeface="DM Mono"/>
                  <a:ea typeface="DM Mono"/>
                  <a:cs typeface="DM Mono"/>
                  <a:sym typeface="DM Mono"/>
                </a:rPr>
                <a:t>Geometry Update:</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p:txBody>
        </p:sp>
        <p:sp>
          <p:nvSpPr>
            <p:cNvPr id="564" name="Google Shape;564;p52"/>
            <p:cNvSpPr/>
            <p:nvPr/>
          </p:nvSpPr>
          <p:spPr>
            <a:xfrm>
              <a:off x="4563434" y="3711434"/>
              <a:ext cx="2601000" cy="5157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lnSpc>
                  <a:spcPct val="115000"/>
                </a:lnSpc>
                <a:spcBef>
                  <a:spcPts val="0"/>
                </a:spcBef>
                <a:spcAft>
                  <a:spcPts val="0"/>
                </a:spcAft>
                <a:buNone/>
              </a:pPr>
              <a:r>
                <a:rPr lang="en" sz="352">
                  <a:latin typeface="DM Mono"/>
                  <a:ea typeface="DM Mono"/>
                  <a:cs typeface="DM Mono"/>
                  <a:sym typeface="DM Mono"/>
                </a:rPr>
                <a:t>Purge Phase:</a:t>
              </a:r>
              <a:endParaRPr sz="352">
                <a:latin typeface="DM Mono"/>
                <a:ea typeface="DM Mono"/>
                <a:cs typeface="DM Mono"/>
                <a:sym typeface="DM Mono"/>
              </a:endParaRPr>
            </a:p>
            <a:p>
              <a:pPr indent="-78390" lvl="0" marL="112001" rtl="0" algn="l">
                <a:lnSpc>
                  <a:spcPct val="115000"/>
                </a:lnSpc>
                <a:spcBef>
                  <a:spcPts val="0"/>
                </a:spcBef>
                <a:spcAft>
                  <a:spcPts val="0"/>
                </a:spcAft>
                <a:buSzPts val="353"/>
                <a:buFont typeface="DM Mono"/>
                <a:buChar char="●"/>
              </a:pPr>
              <a:r>
                <a:rPr lang="en" sz="352">
                  <a:latin typeface="DM Mono"/>
                  <a:ea typeface="DM Mono"/>
                  <a:cs typeface="DM Mono"/>
                  <a:sym typeface="DM Mono"/>
                </a:rPr>
                <a:t>Utilizing the purge flow in</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a:p>
              <a:pPr indent="0" lvl="0" marL="0" rtl="0" algn="l">
                <a:lnSpc>
                  <a:spcPct val="115000"/>
                </a:lnSpc>
                <a:spcBef>
                  <a:spcPts val="0"/>
                </a:spcBef>
                <a:spcAft>
                  <a:spcPts val="0"/>
                </a:spcAft>
                <a:buNone/>
              </a:pPr>
              <a:r>
                <a:t/>
              </a:r>
              <a:endParaRPr sz="352">
                <a:latin typeface="DM Mono"/>
                <a:ea typeface="DM Mono"/>
                <a:cs typeface="DM Mono"/>
                <a:sym typeface="DM Mono"/>
              </a:endParaRPr>
            </a:p>
          </p:txBody>
        </p:sp>
        <p:grpSp>
          <p:nvGrpSpPr>
            <p:cNvPr id="565" name="Google Shape;565;p52"/>
            <p:cNvGrpSpPr/>
            <p:nvPr/>
          </p:nvGrpSpPr>
          <p:grpSpPr>
            <a:xfrm>
              <a:off x="4090934" y="4227074"/>
              <a:ext cx="3072871" cy="916569"/>
              <a:chOff x="2625288" y="11944825"/>
              <a:chExt cx="6753563" cy="3487706"/>
            </a:xfrm>
          </p:grpSpPr>
          <p:grpSp>
            <p:nvGrpSpPr>
              <p:cNvPr id="566" name="Google Shape;566;p52"/>
              <p:cNvGrpSpPr/>
              <p:nvPr/>
            </p:nvGrpSpPr>
            <p:grpSpPr>
              <a:xfrm>
                <a:off x="2625288" y="12882527"/>
                <a:ext cx="6753554" cy="2550003"/>
                <a:chOff x="2625288" y="12882527"/>
                <a:chExt cx="6753554" cy="2550003"/>
              </a:xfrm>
            </p:grpSpPr>
            <p:sp>
              <p:nvSpPr>
                <p:cNvPr id="567" name="Google Shape;567;p52"/>
                <p:cNvSpPr/>
                <p:nvPr/>
              </p:nvSpPr>
              <p:spPr>
                <a:xfrm>
                  <a:off x="2625288" y="12882527"/>
                  <a:ext cx="1038300" cy="2550000"/>
                </a:xfrm>
                <a:prstGeom prst="rect">
                  <a:avLst/>
                </a:prstGeom>
                <a:solidFill>
                  <a:srgbClr val="F4CCCC"/>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ctr">
                    <a:spcBef>
                      <a:spcPts val="0"/>
                    </a:spcBef>
                    <a:spcAft>
                      <a:spcPts val="0"/>
                    </a:spcAft>
                    <a:buNone/>
                  </a:pPr>
                  <a:r>
                    <a:t/>
                  </a:r>
                  <a:endParaRPr sz="371"/>
                </a:p>
              </p:txBody>
            </p:sp>
            <p:sp>
              <p:nvSpPr>
                <p:cNvPr id="568" name="Google Shape;568;p52"/>
                <p:cNvSpPr/>
                <p:nvPr/>
              </p:nvSpPr>
              <p:spPr>
                <a:xfrm>
                  <a:off x="3663541" y="12882531"/>
                  <a:ext cx="5715300" cy="25500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7725" lIns="27725" spcFirstLastPara="1" rIns="27725" wrap="square" tIns="27725">
                  <a:noAutofit/>
                </a:bodyPr>
                <a:lstStyle/>
                <a:p>
                  <a:pPr indent="0" lvl="0" marL="0" rtl="0" algn="l">
                    <a:spcBef>
                      <a:spcPts val="0"/>
                    </a:spcBef>
                    <a:spcAft>
                      <a:spcPts val="0"/>
                    </a:spcAft>
                    <a:buNone/>
                  </a:pPr>
                  <a:r>
                    <a:rPr lang="en" sz="424"/>
                    <a:t>Output:</a:t>
                  </a:r>
                  <a:endParaRPr sz="424"/>
                </a:p>
                <a:p>
                  <a:pPr indent="-96373" lvl="0" marL="138777" rtl="0" algn="l">
                    <a:spcBef>
                      <a:spcPts val="0"/>
                    </a:spcBef>
                    <a:spcAft>
                      <a:spcPts val="0"/>
                    </a:spcAft>
                    <a:buSzPts val="425"/>
                    <a:buChar char="●"/>
                  </a:pPr>
                  <a:r>
                    <a:rPr lang="en" sz="424"/>
                    <a:t>Thrust vs Time</a:t>
                  </a:r>
                  <a:endParaRPr sz="424"/>
                </a:p>
                <a:p>
                  <a:pPr indent="-96373" lvl="0" marL="138777" rtl="0" algn="l">
                    <a:spcBef>
                      <a:spcPts val="0"/>
                    </a:spcBef>
                    <a:spcAft>
                      <a:spcPts val="0"/>
                    </a:spcAft>
                    <a:buSzPts val="425"/>
                    <a:buChar char="●"/>
                  </a:pPr>
                  <a:r>
                    <a:rPr lang="en" sz="424"/>
                    <a:t>Port Diameter vs Time</a:t>
                  </a:r>
                  <a:endParaRPr sz="424"/>
                </a:p>
                <a:p>
                  <a:pPr indent="0" lvl="0" marL="0" rtl="0" algn="l">
                    <a:spcBef>
                      <a:spcPts val="0"/>
                    </a:spcBef>
                    <a:spcAft>
                      <a:spcPts val="0"/>
                    </a:spcAft>
                    <a:buNone/>
                  </a:pPr>
                  <a:r>
                    <a:t/>
                  </a:r>
                  <a:endParaRPr sz="424"/>
                </a:p>
              </p:txBody>
            </p:sp>
          </p:grpSp>
          <p:sp>
            <p:nvSpPr>
              <p:cNvPr id="569" name="Google Shape;569;p52"/>
              <p:cNvSpPr/>
              <p:nvPr/>
            </p:nvSpPr>
            <p:spPr>
              <a:xfrm>
                <a:off x="3663550" y="11944825"/>
                <a:ext cx="5715300" cy="937500"/>
              </a:xfrm>
              <a:prstGeom prst="rect">
                <a:avLst/>
              </a:prstGeom>
              <a:solidFill>
                <a:srgbClr val="FFFFFF"/>
              </a:solidFill>
              <a:ln cap="flat" cmpd="sng" w="2550">
                <a:solidFill>
                  <a:srgbClr val="000000"/>
                </a:solidFill>
                <a:prstDash val="solid"/>
                <a:round/>
                <a:headEnd len="sm" w="sm" type="none"/>
                <a:tailEnd len="sm" w="sm" type="none"/>
              </a:ln>
            </p:spPr>
            <p:txBody>
              <a:bodyPr anchorCtr="0" anchor="ctr" bIns="24250" lIns="24250" spcFirstLastPara="1" rIns="24250" wrap="square" tIns="24250">
                <a:noAutofit/>
              </a:bodyPr>
              <a:lstStyle/>
              <a:p>
                <a:pPr indent="0" lvl="0" marL="0" rtl="0" algn="l">
                  <a:lnSpc>
                    <a:spcPct val="115000"/>
                  </a:lnSpc>
                  <a:spcBef>
                    <a:spcPts val="0"/>
                  </a:spcBef>
                  <a:spcAft>
                    <a:spcPts val="0"/>
                  </a:spcAft>
                  <a:buNone/>
                </a:pPr>
                <a:r>
                  <a:rPr lang="en" sz="352">
                    <a:latin typeface="DM Mono"/>
                    <a:ea typeface="DM Mono"/>
                    <a:cs typeface="DM Mono"/>
                    <a:sym typeface="DM Mono"/>
                  </a:rPr>
                  <a:t>Plot data against time: </a:t>
                </a:r>
                <a:endParaRPr sz="352">
                  <a:latin typeface="DM Mono"/>
                  <a:ea typeface="DM Mono"/>
                  <a:cs typeface="DM Mono"/>
                  <a:sym typeface="DM Mono"/>
                </a:endParaRPr>
              </a:p>
              <a:p>
                <a:pPr indent="-78390" lvl="0" marL="112001" rtl="0" algn="l">
                  <a:lnSpc>
                    <a:spcPct val="115000"/>
                  </a:lnSpc>
                  <a:spcBef>
                    <a:spcPts val="0"/>
                  </a:spcBef>
                  <a:spcAft>
                    <a:spcPts val="0"/>
                  </a:spcAft>
                  <a:buSzPts val="353"/>
                  <a:buFont typeface="DM Mono"/>
                  <a:buChar char="●"/>
                </a:pPr>
                <a:r>
                  <a:rPr lang="en" sz="352">
                    <a:latin typeface="DM Mono"/>
                    <a:ea typeface="DM Mono"/>
                    <a:cs typeface="DM Mono"/>
                    <a:sym typeface="DM Mono"/>
                  </a:rPr>
                  <a:t>Plot 1: Thrust vs Time</a:t>
                </a:r>
                <a:endParaRPr sz="352">
                  <a:latin typeface="DM Mono"/>
                  <a:ea typeface="DM Mono"/>
                  <a:cs typeface="DM Mono"/>
                  <a:sym typeface="DM Mono"/>
                </a:endParaRPr>
              </a:p>
              <a:p>
                <a:pPr indent="-78390" lvl="0" marL="112001" rtl="0" algn="l">
                  <a:lnSpc>
                    <a:spcPct val="115000"/>
                  </a:lnSpc>
                  <a:spcBef>
                    <a:spcPts val="0"/>
                  </a:spcBef>
                  <a:spcAft>
                    <a:spcPts val="0"/>
                  </a:spcAft>
                  <a:buSzPts val="353"/>
                  <a:buFont typeface="DM Mono"/>
                  <a:buChar char="●"/>
                </a:pPr>
                <a:r>
                  <a:rPr lang="en" sz="352">
                    <a:latin typeface="DM Mono"/>
                    <a:ea typeface="DM Mono"/>
                    <a:cs typeface="DM Mono"/>
                    <a:sym typeface="DM Mono"/>
                  </a:rPr>
                  <a:t>Port Diameter vs Time</a:t>
                </a:r>
                <a:endParaRPr sz="352">
                  <a:latin typeface="DM Mono"/>
                  <a:ea typeface="DM Mono"/>
                  <a:cs typeface="DM Mono"/>
                  <a:sym typeface="DM Mono"/>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Thrust simulation (simscape)</a:t>
            </a:r>
            <a:endParaRPr/>
          </a:p>
        </p:txBody>
      </p:sp>
      <p:sp>
        <p:nvSpPr>
          <p:cNvPr id="575" name="Google Shape;575;p5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Simulink Model</a:t>
            </a:r>
            <a:endParaRPr/>
          </a:p>
          <a:p>
            <a:pPr indent="-317500" lvl="0" marL="457200" rtl="0" algn="l">
              <a:spcBef>
                <a:spcPts val="1200"/>
              </a:spcBef>
              <a:spcAft>
                <a:spcPts val="0"/>
              </a:spcAft>
              <a:buSzPts val="1400"/>
              <a:buChar char="●"/>
            </a:pPr>
            <a:r>
              <a:rPr lang="en"/>
              <a:t>Heating of pipe</a:t>
            </a:r>
            <a:endParaRPr/>
          </a:p>
          <a:p>
            <a:pPr indent="-317500" lvl="0" marL="457200" rtl="0" algn="l">
              <a:spcBef>
                <a:spcPts val="0"/>
              </a:spcBef>
              <a:spcAft>
                <a:spcPts val="0"/>
              </a:spcAft>
              <a:buSzPts val="1400"/>
              <a:buChar char="●"/>
            </a:pPr>
            <a:r>
              <a:rPr lang="en"/>
              <a:t>Stress and strain of combustion chamber.</a:t>
            </a:r>
            <a:endParaRPr/>
          </a:p>
          <a:p>
            <a:pPr indent="0" lvl="0" marL="0" rtl="0" algn="l">
              <a:spcBef>
                <a:spcPts val="1200"/>
              </a:spcBef>
              <a:spcAft>
                <a:spcPts val="0"/>
              </a:spcAft>
              <a:buNone/>
            </a:pPr>
            <a:r>
              <a:rPr lang="en"/>
              <a:t>Manual Calculations</a:t>
            </a:r>
            <a:endParaRPr/>
          </a:p>
          <a:p>
            <a:pPr indent="-317500" lvl="0" marL="457200" rtl="0" algn="l">
              <a:spcBef>
                <a:spcPts val="1200"/>
              </a:spcBef>
              <a:spcAft>
                <a:spcPts val="0"/>
              </a:spcAft>
              <a:buSzPts val="1400"/>
              <a:buChar char="●"/>
            </a:pPr>
            <a:r>
              <a:rPr lang="en"/>
              <a:t>Injector</a:t>
            </a:r>
            <a:endParaRPr/>
          </a:p>
          <a:p>
            <a:pPr indent="-317500" lvl="0" marL="457200" rtl="0" algn="l">
              <a:spcBef>
                <a:spcPts val="0"/>
              </a:spcBef>
              <a:spcAft>
                <a:spcPts val="0"/>
              </a:spcAft>
              <a:buSzPts val="1400"/>
              <a:buChar char="●"/>
            </a:pPr>
            <a:r>
              <a:rPr lang="en"/>
              <a:t>Nozzle Flow</a:t>
            </a:r>
            <a:endParaRPr/>
          </a:p>
          <a:p>
            <a:pPr indent="0" lvl="0" marL="0" rtl="0" algn="l">
              <a:spcBef>
                <a:spcPts val="1200"/>
              </a:spcBef>
              <a:spcAft>
                <a:spcPts val="0"/>
              </a:spcAft>
              <a:buNone/>
            </a:pPr>
            <a:r>
              <a:rPr lang="en"/>
              <a:t>CFD simulations</a:t>
            </a:r>
            <a:endParaRPr/>
          </a:p>
          <a:p>
            <a:pPr indent="-317500" lvl="0" marL="457200" rtl="0" algn="l">
              <a:spcBef>
                <a:spcPts val="1200"/>
              </a:spcBef>
              <a:spcAft>
                <a:spcPts val="0"/>
              </a:spcAft>
              <a:buSzPts val="1400"/>
              <a:buChar char="●"/>
            </a:pPr>
            <a:r>
              <a:rPr lang="en"/>
              <a:t>Axisymmetric</a:t>
            </a:r>
            <a:r>
              <a:rPr lang="en"/>
              <a:t> Flow simulation</a:t>
            </a:r>
            <a:endParaRPr/>
          </a:p>
        </p:txBody>
      </p:sp>
      <p:pic>
        <p:nvPicPr>
          <p:cNvPr id="576" name="Google Shape;576;p53"/>
          <p:cNvPicPr preferRelativeResize="0"/>
          <p:nvPr/>
        </p:nvPicPr>
        <p:blipFill>
          <a:blip r:embed="rId4">
            <a:alphaModFix/>
          </a:blip>
          <a:stretch>
            <a:fillRect/>
          </a:stretch>
        </p:blipFill>
        <p:spPr>
          <a:xfrm>
            <a:off x="4311600" y="901650"/>
            <a:ext cx="4527601" cy="3122840"/>
          </a:xfrm>
          <a:prstGeom prst="rect">
            <a:avLst/>
          </a:prstGeom>
          <a:noFill/>
          <a:ln>
            <a:noFill/>
          </a:ln>
        </p:spPr>
      </p:pic>
      <p:sp>
        <p:nvSpPr>
          <p:cNvPr id="577" name="Google Shape;57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5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579" name="Google Shape;579;p53"/>
          <p:cNvSpPr txBox="1"/>
          <p:nvPr/>
        </p:nvSpPr>
        <p:spPr>
          <a:xfrm>
            <a:off x="5576625" y="4024500"/>
            <a:ext cx="282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is made through Simscape 2025A </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Nicholas Quillin</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a:t>
            </a:r>
            <a:endParaRPr sz="1100">
              <a:solidFill>
                <a:schemeClr val="dk1"/>
              </a:solidFill>
              <a:latin typeface="DM Mono"/>
              <a:ea typeface="DM Mono"/>
              <a:cs typeface="DM Mono"/>
              <a:sym typeface="DM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sp>
        <p:nvSpPr>
          <p:cNvPr id="585" name="Google Shape;585;p54"/>
          <p:cNvSpPr txBox="1"/>
          <p:nvPr/>
        </p:nvSpPr>
        <p:spPr>
          <a:xfrm>
            <a:off x="311700" y="1017725"/>
            <a:ext cx="7068600" cy="3429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Extracting data on </a:t>
            </a:r>
            <a:r>
              <a:rPr b="1" lang="en" sz="1000">
                <a:solidFill>
                  <a:schemeClr val="accent2"/>
                </a:solidFill>
                <a:latin typeface="DM Mono"/>
                <a:ea typeface="DM Mono"/>
                <a:cs typeface="DM Mono"/>
                <a:sym typeface="DM Mono"/>
              </a:rPr>
              <a:t>regression rate, O/F ratio, Thrust </a:t>
            </a:r>
            <a:r>
              <a:rPr b="1" lang="en" sz="1000">
                <a:solidFill>
                  <a:schemeClr val="accent2"/>
                </a:solidFill>
                <a:latin typeface="DM Mono"/>
                <a:ea typeface="DM Mono"/>
                <a:cs typeface="DM Mono"/>
                <a:sym typeface="DM Mono"/>
              </a:rPr>
              <a:t>curve</a:t>
            </a:r>
            <a:r>
              <a:rPr b="1" lang="en" sz="1000">
                <a:solidFill>
                  <a:schemeClr val="accent2"/>
                </a:solidFill>
                <a:latin typeface="DM Mono"/>
                <a:ea typeface="DM Mono"/>
                <a:cs typeface="DM Mono"/>
                <a:sym typeface="DM Mono"/>
              </a:rPr>
              <a:t>, and Chamber pressure &amp; blowdown profile</a:t>
            </a:r>
            <a:endParaRPr b="1"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Organization of data within a burn log in a database</a:t>
            </a:r>
            <a:r>
              <a:rPr lang="en" sz="1000">
                <a:solidFill>
                  <a:schemeClr val="accent2"/>
                </a:solidFill>
                <a:latin typeface="DM Mono"/>
                <a:ea typeface="DM Mono"/>
                <a:cs typeface="DM Mono"/>
                <a:sym typeface="DM Mono"/>
              </a:rPr>
              <a:t> </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Test ID, grain geometry, tank fill, ignition</a:t>
            </a:r>
            <a:r>
              <a:rPr lang="en" sz="1000">
                <a:solidFill>
                  <a:schemeClr val="accent2"/>
                </a:solidFill>
                <a:latin typeface="DM Mono"/>
                <a:ea typeface="DM Mono"/>
                <a:cs typeface="DM Mono"/>
                <a:sym typeface="DM Mono"/>
              </a:rPr>
              <a:t> method, run time, etc.</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Pre/post tank mass (oxidizer used)</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Pre/post grain mass or port measurements</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Pressure trace file, thrust data</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Version Control of Raw versus Processed Data</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DAQ vs analysis sheet</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Process each data set</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Fit models </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Fit the regression data to the empirical law</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Extract coefficients a,n with regression (curve fitting)</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Compare experimental impulse and thrust to prediction from this CDR review</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Compare &amp; Conclude </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Validation: Does measured thrust/impulse align with CDR estimates? Within what percent error?</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Sensitivity: Which parameter caused the biggest deviation?</a:t>
            </a:r>
            <a:endParaRPr sz="1000">
              <a:solidFill>
                <a:schemeClr val="accent2"/>
              </a:solidFill>
              <a:latin typeface="DM Mono"/>
              <a:ea typeface="DM Mono"/>
              <a:cs typeface="DM Mono"/>
              <a:sym typeface="DM Mono"/>
            </a:endParaRPr>
          </a:p>
          <a:p>
            <a:pPr indent="-292100" lvl="1" marL="9144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Next step: Identification of what HX-2 should testwith better fidelity</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Graphs</a:t>
            </a:r>
            <a:endParaRPr sz="1000">
              <a:solidFill>
                <a:schemeClr val="accent2"/>
              </a:solidFill>
              <a:latin typeface="DM Mono"/>
              <a:ea typeface="DM Mono"/>
              <a:cs typeface="DM Mono"/>
              <a:sym typeface="DM Mono"/>
            </a:endParaRPr>
          </a:p>
        </p:txBody>
      </p:sp>
      <p:sp>
        <p:nvSpPr>
          <p:cNvPr id="586" name="Google Shape;58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54"/>
          <p:cNvSpPr txBox="1"/>
          <p:nvPr/>
        </p:nvSpPr>
        <p:spPr>
          <a:xfrm>
            <a:off x="0" y="4703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593" name="Google Shape;593;p5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4" name="Google Shape;594;p5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5" name="Google Shape;59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6"/>
          <p:cNvSpPr txBox="1"/>
          <p:nvPr>
            <p:ph type="title"/>
          </p:nvPr>
        </p:nvSpPr>
        <p:spPr>
          <a:xfrm>
            <a:off x="498550" y="307225"/>
            <a:ext cx="6367800" cy="105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Thrust Chamber</a:t>
            </a:r>
            <a:endParaRPr/>
          </a:p>
        </p:txBody>
      </p:sp>
      <p:sp>
        <p:nvSpPr>
          <p:cNvPr id="601" name="Google Shape;60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5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603" name="Google Shape;603;p56"/>
          <p:cNvSpPr txBox="1"/>
          <p:nvPr>
            <p:ph idx="1" type="body"/>
          </p:nvPr>
        </p:nvSpPr>
        <p:spPr>
          <a:xfrm>
            <a:off x="5332700" y="2197325"/>
            <a:ext cx="3475800" cy="249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th</a:t>
            </a:r>
            <a:r>
              <a:rPr lang="en"/>
              <a:t>rust </a:t>
            </a:r>
            <a:r>
              <a:rPr lang="en"/>
              <a:t>chamber encompasses the design of the generation, containment, and expulsion of propulsive gasses.</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Procedure</a:t>
            </a:r>
            <a:endParaRPr/>
          </a:p>
        </p:txBody>
      </p:sp>
      <p:sp>
        <p:nvSpPr>
          <p:cNvPr id="609" name="Google Shape;609;p57"/>
          <p:cNvSpPr txBox="1"/>
          <p:nvPr>
            <p:ph idx="1" type="body"/>
          </p:nvPr>
        </p:nvSpPr>
        <p:spPr>
          <a:xfrm>
            <a:off x="311700" y="1152475"/>
            <a:ext cx="4778700" cy="1877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u="sng">
                <a:solidFill>
                  <a:schemeClr val="hlink"/>
                </a:solidFill>
                <a:hlinkClick action="ppaction://hlinksldjump" r:id="rId3"/>
              </a:rPr>
              <a:t>Design Parameters</a:t>
            </a:r>
            <a:r>
              <a:rPr lang="en"/>
              <a:t> (Preliminary design Decisions)</a:t>
            </a:r>
            <a:endParaRPr/>
          </a:p>
          <a:p>
            <a:pPr indent="-317500" lvl="0" marL="457200" rtl="0" algn="l">
              <a:spcBef>
                <a:spcPts val="0"/>
              </a:spcBef>
              <a:spcAft>
                <a:spcPts val="0"/>
              </a:spcAft>
              <a:buSzPts val="1400"/>
              <a:buAutoNum type="arabicPeriod"/>
            </a:pPr>
            <a:r>
              <a:rPr lang="en"/>
              <a:t>Simulate the burn (Done with </a:t>
            </a:r>
            <a:r>
              <a:rPr lang="en" u="sng">
                <a:solidFill>
                  <a:schemeClr val="hlink"/>
                </a:solidFill>
                <a:hlinkClick action="ppaction://hlinksldjump" r:id="rId4"/>
              </a:rPr>
              <a:t>internal ballistics model</a:t>
            </a:r>
            <a:r>
              <a:rPr lang="en"/>
              <a:t>)</a:t>
            </a:r>
            <a:endParaRPr/>
          </a:p>
          <a:p>
            <a:pPr indent="-317500" lvl="0" marL="457200" rtl="0" algn="l">
              <a:spcBef>
                <a:spcPts val="0"/>
              </a:spcBef>
              <a:spcAft>
                <a:spcPts val="0"/>
              </a:spcAft>
              <a:buSzPts val="1400"/>
              <a:buAutoNum type="arabicPeriod"/>
            </a:pPr>
            <a:r>
              <a:rPr lang="en"/>
              <a:t>Size the Individual </a:t>
            </a:r>
            <a:r>
              <a:rPr lang="en"/>
              <a:t>Components</a:t>
            </a:r>
            <a:endParaRPr/>
          </a:p>
        </p:txBody>
      </p:sp>
      <p:sp>
        <p:nvSpPr>
          <p:cNvPr id="610" name="Google Shape;61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1" name="Google Shape;611;p57"/>
          <p:cNvPicPr preferRelativeResize="0"/>
          <p:nvPr/>
        </p:nvPicPr>
        <p:blipFill>
          <a:blip r:embed="rId5">
            <a:alphaModFix/>
          </a:blip>
          <a:stretch>
            <a:fillRect/>
          </a:stretch>
        </p:blipFill>
        <p:spPr>
          <a:xfrm>
            <a:off x="5772375" y="950188"/>
            <a:ext cx="2888740" cy="3820974"/>
          </a:xfrm>
          <a:prstGeom prst="rect">
            <a:avLst/>
          </a:prstGeom>
          <a:noFill/>
          <a:ln>
            <a:noFill/>
          </a:ln>
        </p:spPr>
      </p:pic>
      <p:sp>
        <p:nvSpPr>
          <p:cNvPr id="612" name="Google Shape;612;p57"/>
          <p:cNvSpPr txBox="1"/>
          <p:nvPr>
            <p:ph idx="1" type="body"/>
          </p:nvPr>
        </p:nvSpPr>
        <p:spPr>
          <a:xfrm>
            <a:off x="526400" y="3805125"/>
            <a:ext cx="47787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Design Procedure from Hybrid Rocket Propulsion Systems Chapter written by Ronald Humble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Fuel Selection</a:t>
            </a:r>
            <a:endParaRPr/>
          </a:p>
        </p:txBody>
      </p:sp>
      <p:sp>
        <p:nvSpPr>
          <p:cNvPr id="618" name="Google Shape;61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19" name="Google Shape;619;p58"/>
          <p:cNvGraphicFramePr/>
          <p:nvPr/>
        </p:nvGraphicFramePr>
        <p:xfrm>
          <a:off x="3491150" y="1079800"/>
          <a:ext cx="3000000" cy="3000000"/>
        </p:xfrm>
        <a:graphic>
          <a:graphicData uri="http://schemas.openxmlformats.org/drawingml/2006/table">
            <a:tbl>
              <a:tblPr>
                <a:noFill/>
                <a:tableStyleId>{13E74033-2BF5-44A2-9707-4990C6C2D71E}</a:tableStyleId>
              </a:tblPr>
              <a:tblGrid>
                <a:gridCol w="1080850"/>
                <a:gridCol w="974775"/>
                <a:gridCol w="1027800"/>
                <a:gridCol w="979450"/>
                <a:gridCol w="1076175"/>
              </a:tblGrid>
              <a:tr h="541800">
                <a:tc>
                  <a:txBody>
                    <a:bodyPr/>
                    <a:lstStyle/>
                    <a:p>
                      <a:pPr indent="0" lvl="0" marL="0" rtl="0" algn="l">
                        <a:spcBef>
                          <a:spcPts val="0"/>
                        </a:spcBef>
                        <a:spcAft>
                          <a:spcPts val="0"/>
                        </a:spcAft>
                        <a:buNone/>
                      </a:pPr>
                      <a:r>
                        <a:rPr lang="en" sz="1100">
                          <a:latin typeface="DM Mono"/>
                          <a:ea typeface="DM Mono"/>
                          <a:cs typeface="DM Mono"/>
                          <a:sym typeface="DM Mono"/>
                        </a:rPr>
                        <a:t>Fuel</a:t>
                      </a:r>
                      <a:endParaRPr sz="1100">
                        <a:latin typeface="DM Mono"/>
                        <a:ea typeface="DM Mono"/>
                        <a:cs typeface="DM Mono"/>
                        <a:sym typeface="DM Mono"/>
                      </a:endParaRPr>
                    </a:p>
                  </a:txBody>
                  <a:tcPr marT="91425" marB="91425" marR="91425" marL="91425"/>
                </a:tc>
                <a:tc>
                  <a:txBody>
                    <a:bodyPr/>
                    <a:lstStyle/>
                    <a:p>
                      <a:pPr indent="0" lvl="0" marL="0" rtl="0" algn="l">
                        <a:spcBef>
                          <a:spcPts val="0"/>
                        </a:spcBef>
                        <a:spcAft>
                          <a:spcPts val="0"/>
                        </a:spcAft>
                        <a:buNone/>
                      </a:pPr>
                      <a:r>
                        <a:rPr lang="en" sz="1100">
                          <a:latin typeface="DM Mono"/>
                          <a:ea typeface="DM Mono"/>
                          <a:cs typeface="DM Mono"/>
                          <a:sym typeface="DM Mono"/>
                        </a:rPr>
                        <a:t>Specific Impulse</a:t>
                      </a:r>
                      <a:endParaRPr sz="1100">
                        <a:latin typeface="DM Mono"/>
                        <a:ea typeface="DM Mono"/>
                        <a:cs typeface="DM Mono"/>
                        <a:sym typeface="DM Mono"/>
                      </a:endParaRPr>
                    </a:p>
                  </a:txBody>
                  <a:tcPr marT="91425" marB="91425" marR="91425" marL="91425"/>
                </a:tc>
                <a:tc>
                  <a:txBody>
                    <a:bodyPr/>
                    <a:lstStyle/>
                    <a:p>
                      <a:pPr indent="0" lvl="0" marL="0" rtl="0" algn="l">
                        <a:spcBef>
                          <a:spcPts val="0"/>
                        </a:spcBef>
                        <a:spcAft>
                          <a:spcPts val="0"/>
                        </a:spcAft>
                        <a:buNone/>
                      </a:pPr>
                      <a:r>
                        <a:rPr lang="en" sz="1100">
                          <a:latin typeface="DM Mono"/>
                          <a:ea typeface="DM Mono"/>
                          <a:cs typeface="DM Mono"/>
                          <a:sym typeface="DM Mono"/>
                        </a:rPr>
                        <a:t>Oxidizer to fuel Ratio</a:t>
                      </a:r>
                      <a:endParaRPr sz="1100">
                        <a:latin typeface="DM Mono"/>
                        <a:ea typeface="DM Mono"/>
                        <a:cs typeface="DM Mono"/>
                        <a:sym typeface="DM Mono"/>
                      </a:endParaRPr>
                    </a:p>
                  </a:txBody>
                  <a:tcPr marT="91425" marB="91425" marR="91425" marL="91425"/>
                </a:tc>
                <a:tc>
                  <a:txBody>
                    <a:bodyPr/>
                    <a:lstStyle/>
                    <a:p>
                      <a:pPr indent="0" lvl="0" marL="0" rtl="0" algn="l">
                        <a:spcBef>
                          <a:spcPts val="0"/>
                        </a:spcBef>
                        <a:spcAft>
                          <a:spcPts val="0"/>
                        </a:spcAft>
                        <a:buNone/>
                      </a:pPr>
                      <a:r>
                        <a:rPr lang="en" sz="1100">
                          <a:latin typeface="DM Mono"/>
                          <a:ea typeface="DM Mono"/>
                          <a:cs typeface="DM Mono"/>
                          <a:sym typeface="DM Mono"/>
                        </a:rPr>
                        <a:t>Ease of Manufacture</a:t>
                      </a:r>
                      <a:endParaRPr sz="1100">
                        <a:latin typeface="DM Mono"/>
                        <a:ea typeface="DM Mono"/>
                        <a:cs typeface="DM Mono"/>
                        <a:sym typeface="DM Mono"/>
                      </a:endParaRPr>
                    </a:p>
                  </a:txBody>
                  <a:tcPr marT="91425" marB="91425" marR="91425" marL="91425"/>
                </a:tc>
                <a:tc>
                  <a:txBody>
                    <a:bodyPr/>
                    <a:lstStyle/>
                    <a:p>
                      <a:pPr indent="0" lvl="0" marL="0" rtl="0" algn="l">
                        <a:spcBef>
                          <a:spcPts val="0"/>
                        </a:spcBef>
                        <a:spcAft>
                          <a:spcPts val="0"/>
                        </a:spcAft>
                        <a:buNone/>
                      </a:pPr>
                      <a:r>
                        <a:rPr lang="en" sz="1100">
                          <a:latin typeface="DM Mono"/>
                          <a:ea typeface="DM Mono"/>
                          <a:cs typeface="DM Mono"/>
                          <a:sym typeface="DM Mono"/>
                        </a:rPr>
                        <a:t>Affordability</a:t>
                      </a:r>
                      <a:endParaRPr sz="1100">
                        <a:latin typeface="DM Mono"/>
                        <a:ea typeface="DM Mono"/>
                        <a:cs typeface="DM Mono"/>
                        <a:sym typeface="DM Mono"/>
                      </a:endParaRPr>
                    </a:p>
                  </a:txBody>
                  <a:tcPr marT="91425" marB="91425" marR="91425" marL="91425"/>
                </a:tc>
              </a:tr>
              <a:tr h="711275">
                <a:tc>
                  <a:txBody>
                    <a:bodyPr/>
                    <a:lstStyle/>
                    <a:p>
                      <a:pPr indent="0" lvl="0" marL="0" rtl="0" algn="l">
                        <a:spcBef>
                          <a:spcPts val="0"/>
                        </a:spcBef>
                        <a:spcAft>
                          <a:spcPts val="0"/>
                        </a:spcAft>
                        <a:buNone/>
                      </a:pPr>
                      <a:r>
                        <a:rPr lang="en" sz="1100">
                          <a:latin typeface="DM Mono"/>
                          <a:ea typeface="DM Mono"/>
                          <a:cs typeface="DM Mono"/>
                          <a:sym typeface="DM Mono"/>
                        </a:rPr>
                        <a:t>HTPB</a:t>
                      </a:r>
                      <a:endParaRPr sz="1100">
                        <a:latin typeface="DM Mono"/>
                        <a:ea typeface="DM Mono"/>
                        <a:cs typeface="DM Mono"/>
                        <a:sym typeface="DM Mono"/>
                      </a:endParaRPr>
                    </a:p>
                  </a:txBody>
                  <a:tcPr marT="91425" marB="91425" marR="91425" marL="91425"/>
                </a:tc>
                <a:tc>
                  <a:txBody>
                    <a:bodyPr/>
                    <a:lstStyle/>
                    <a:p>
                      <a:pPr indent="0" lvl="0" marL="0" rtl="0" algn="l">
                        <a:spcBef>
                          <a:spcPts val="0"/>
                        </a:spcBef>
                        <a:spcAft>
                          <a:spcPts val="0"/>
                        </a:spcAft>
                        <a:buNone/>
                      </a:pPr>
                      <a:r>
                        <a:rPr lang="en" sz="1100">
                          <a:latin typeface="DM Mono"/>
                          <a:ea typeface="DM Mono"/>
                          <a:cs typeface="DM Mono"/>
                          <a:sym typeface="DM Mono"/>
                        </a:rPr>
                        <a:t>236</a:t>
                      </a:r>
                      <a:endParaRPr sz="1100">
                        <a:latin typeface="DM Mono"/>
                        <a:ea typeface="DM Mono"/>
                        <a:cs typeface="DM Mono"/>
                        <a:sym typeface="DM Mono"/>
                      </a:endParaRPr>
                    </a:p>
                  </a:txBody>
                  <a:tcPr marT="91425" marB="91425" marR="91425" marL="91425">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5.5</a:t>
                      </a:r>
                      <a:endParaRPr sz="1100">
                        <a:latin typeface="DM Mono"/>
                        <a:ea typeface="DM Mono"/>
                        <a:cs typeface="DM Mono"/>
                        <a:sym typeface="DM Mono"/>
                      </a:endParaRPr>
                    </a:p>
                  </a:txBody>
                  <a:tcPr marT="91425" marB="91425" marR="91425" marL="91425">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Medium</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Chemical Casting</a:t>
                      </a:r>
                      <a:endParaRPr sz="1100">
                        <a:latin typeface="DM Mono"/>
                        <a:ea typeface="DM Mono"/>
                        <a:cs typeface="DM Mono"/>
                        <a:sym typeface="DM Mono"/>
                      </a:endParaRPr>
                    </a:p>
                  </a:txBody>
                  <a:tcPr marT="91425" marB="91425" marR="91425" marL="91425">
                    <a:solidFill>
                      <a:srgbClr val="FF9900"/>
                    </a:solidFill>
                  </a:tcPr>
                </a:tc>
                <a:tc>
                  <a:txBody>
                    <a:bodyPr/>
                    <a:lstStyle/>
                    <a:p>
                      <a:pPr indent="0" lvl="0" marL="0" rtl="0" algn="l">
                        <a:spcBef>
                          <a:spcPts val="0"/>
                        </a:spcBef>
                        <a:spcAft>
                          <a:spcPts val="0"/>
                        </a:spcAft>
                        <a:buNone/>
                      </a:pPr>
                      <a:r>
                        <a:rPr lang="en" sz="1100">
                          <a:latin typeface="DM Mono"/>
                          <a:ea typeface="DM Mono"/>
                          <a:cs typeface="DM Mono"/>
                          <a:sym typeface="DM Mono"/>
                        </a:rPr>
                        <a:t>Average</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$15/kg</a:t>
                      </a:r>
                      <a:endParaRPr sz="1100">
                        <a:latin typeface="DM Mono"/>
                        <a:ea typeface="DM Mono"/>
                        <a:cs typeface="DM Mono"/>
                        <a:sym typeface="DM Mono"/>
                      </a:endParaRPr>
                    </a:p>
                  </a:txBody>
                  <a:tcPr marT="91425" marB="91425" marR="91425" marL="91425">
                    <a:solidFill>
                      <a:srgbClr val="FF9900"/>
                    </a:solidFill>
                  </a:tcPr>
                </a:tc>
              </a:tr>
              <a:tr h="541800">
                <a:tc>
                  <a:txBody>
                    <a:bodyPr/>
                    <a:lstStyle/>
                    <a:p>
                      <a:pPr indent="0" lvl="0" marL="0" rtl="0" algn="l">
                        <a:spcBef>
                          <a:spcPts val="0"/>
                        </a:spcBef>
                        <a:spcAft>
                          <a:spcPts val="0"/>
                        </a:spcAft>
                        <a:buNone/>
                      </a:pPr>
                      <a:r>
                        <a:rPr lang="en" sz="1100">
                          <a:latin typeface="DM Mono"/>
                          <a:ea typeface="DM Mono"/>
                          <a:cs typeface="DM Mono"/>
                          <a:sym typeface="DM Mono"/>
                        </a:rPr>
                        <a:t>ABS</a:t>
                      </a:r>
                      <a:endParaRPr sz="1100">
                        <a:latin typeface="DM Mono"/>
                        <a:ea typeface="DM Mono"/>
                        <a:cs typeface="DM Mono"/>
                        <a:sym typeface="DM Mono"/>
                      </a:endParaRPr>
                    </a:p>
                  </a:txBody>
                  <a:tcPr marT="91425" marB="91425" marR="91425" marL="91425">
                    <a:lnB cap="flat" cmpd="sng" w="38100">
                      <a:solidFill>
                        <a:srgbClr val="188038"/>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M Mono"/>
                          <a:ea typeface="DM Mono"/>
                          <a:cs typeface="DM Mono"/>
                          <a:sym typeface="DM Mono"/>
                        </a:rPr>
                        <a:t>232</a:t>
                      </a:r>
                      <a:endParaRPr sz="1100">
                        <a:latin typeface="DM Mono"/>
                        <a:ea typeface="DM Mono"/>
                        <a:cs typeface="DM Mono"/>
                        <a:sym typeface="DM Mono"/>
                      </a:endParaRPr>
                    </a:p>
                  </a:txBody>
                  <a:tcPr marT="91425" marB="91425" marR="91425" marL="91425">
                    <a:lnB cap="flat" cmpd="sng" w="38100">
                      <a:solidFill>
                        <a:srgbClr val="18803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5.7</a:t>
                      </a:r>
                      <a:endParaRPr sz="1100">
                        <a:latin typeface="DM Mono"/>
                        <a:ea typeface="DM Mono"/>
                        <a:cs typeface="DM Mono"/>
                        <a:sym typeface="DM Mono"/>
                      </a:endParaRPr>
                    </a:p>
                  </a:txBody>
                  <a:tcPr marT="91425" marB="91425" marR="91425" marL="91425">
                    <a:lnB cap="flat" cmpd="sng" w="38100">
                      <a:solidFill>
                        <a:srgbClr val="18803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Trivial</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3d Printing</a:t>
                      </a:r>
                      <a:endParaRPr sz="1100">
                        <a:latin typeface="DM Mono"/>
                        <a:ea typeface="DM Mono"/>
                        <a:cs typeface="DM Mono"/>
                        <a:sym typeface="DM Mono"/>
                      </a:endParaRPr>
                    </a:p>
                  </a:txBody>
                  <a:tcPr marT="91425" marB="91425" marR="91425" marL="91425">
                    <a:lnB cap="flat" cmpd="sng" w="38100">
                      <a:solidFill>
                        <a:srgbClr val="18803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Expensive</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~$30/kg</a:t>
                      </a:r>
                      <a:endParaRPr sz="1100">
                        <a:latin typeface="DM Mono"/>
                        <a:ea typeface="DM Mono"/>
                        <a:cs typeface="DM Mono"/>
                        <a:sym typeface="DM Mono"/>
                      </a:endParaRPr>
                    </a:p>
                  </a:txBody>
                  <a:tcPr marT="91425" marB="91425" marR="91425" marL="91425">
                    <a:lnB cap="flat" cmpd="sng" w="38100">
                      <a:solidFill>
                        <a:srgbClr val="188038"/>
                      </a:solidFill>
                      <a:prstDash val="solid"/>
                      <a:round/>
                      <a:headEnd len="sm" w="sm" type="none"/>
                      <a:tailEnd len="sm" w="sm" type="none"/>
                    </a:lnB>
                    <a:solidFill>
                      <a:srgbClr val="FF0000"/>
                    </a:solidFill>
                  </a:tcPr>
                </a:tc>
              </a:tr>
              <a:tr h="711275">
                <a:tc>
                  <a:txBody>
                    <a:bodyPr/>
                    <a:lstStyle/>
                    <a:p>
                      <a:pPr indent="0" lvl="0" marL="0" rtl="0" algn="l">
                        <a:spcBef>
                          <a:spcPts val="0"/>
                        </a:spcBef>
                        <a:spcAft>
                          <a:spcPts val="0"/>
                        </a:spcAft>
                        <a:buNone/>
                      </a:pPr>
                      <a:r>
                        <a:rPr lang="en" sz="1100">
                          <a:latin typeface="DM Mono"/>
                          <a:ea typeface="DM Mono"/>
                          <a:cs typeface="DM Mono"/>
                          <a:sym typeface="DM Mono"/>
                        </a:rPr>
                        <a:t>Paraffin</a:t>
                      </a:r>
                      <a:r>
                        <a:rPr lang="en" sz="1100">
                          <a:latin typeface="DM Mono"/>
                          <a:ea typeface="DM Mono"/>
                          <a:cs typeface="DM Mono"/>
                          <a:sym typeface="DM Mono"/>
                        </a:rPr>
                        <a:t> Wax</a:t>
                      </a:r>
                      <a:endParaRPr sz="1100">
                        <a:latin typeface="DM Mono"/>
                        <a:ea typeface="DM Mono"/>
                        <a:cs typeface="DM Mono"/>
                        <a:sym typeface="DM Mono"/>
                      </a:endParaRPr>
                    </a:p>
                  </a:txBody>
                  <a:tcPr marT="91425" marB="91425" marR="91425" marL="91425">
                    <a:lnL cap="flat" cmpd="sng" w="38100">
                      <a:solidFill>
                        <a:srgbClr val="188038"/>
                      </a:solidFill>
                      <a:prstDash val="solid"/>
                      <a:round/>
                      <a:headEnd len="sm" w="sm" type="none"/>
                      <a:tailEnd len="sm" w="sm" type="none"/>
                    </a:lnL>
                    <a:lnR cap="flat" cmpd="sng" w="38100">
                      <a:solidFill>
                        <a:srgbClr val="188038"/>
                      </a:solidFill>
                      <a:prstDash val="solid"/>
                      <a:round/>
                      <a:headEnd len="sm" w="sm" type="none"/>
                      <a:tailEnd len="sm" w="sm" type="none"/>
                    </a:lnR>
                    <a:lnT cap="flat" cmpd="sng" w="38100">
                      <a:solidFill>
                        <a:srgbClr val="188038"/>
                      </a:solidFill>
                      <a:prstDash val="solid"/>
                      <a:round/>
                      <a:headEnd len="sm" w="sm" type="none"/>
                      <a:tailEnd len="sm" w="sm" type="none"/>
                    </a:lnT>
                    <a:lnB cap="flat" cmpd="sng" w="38100">
                      <a:solidFill>
                        <a:srgbClr val="188038"/>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M Mono"/>
                          <a:ea typeface="DM Mono"/>
                          <a:cs typeface="DM Mono"/>
                          <a:sym typeface="DM Mono"/>
                        </a:rPr>
                        <a:t>244</a:t>
                      </a:r>
                      <a:endParaRPr sz="1100">
                        <a:latin typeface="DM Mono"/>
                        <a:ea typeface="DM Mono"/>
                        <a:cs typeface="DM Mono"/>
                        <a:sym typeface="DM Mono"/>
                      </a:endParaRPr>
                    </a:p>
                  </a:txBody>
                  <a:tcPr marT="91425" marB="91425" marR="91425" marL="91425">
                    <a:lnL cap="flat" cmpd="sng" w="38100">
                      <a:solidFill>
                        <a:srgbClr val="188038"/>
                      </a:solidFill>
                      <a:prstDash val="solid"/>
                      <a:round/>
                      <a:headEnd len="sm" w="sm" type="none"/>
                      <a:tailEnd len="sm" w="sm" type="none"/>
                    </a:lnL>
                    <a:lnR cap="flat" cmpd="sng" w="38100">
                      <a:solidFill>
                        <a:srgbClr val="188038"/>
                      </a:solidFill>
                      <a:prstDash val="solid"/>
                      <a:round/>
                      <a:headEnd len="sm" w="sm" type="none"/>
                      <a:tailEnd len="sm" w="sm" type="none"/>
                    </a:lnR>
                    <a:lnT cap="flat" cmpd="sng" w="38100">
                      <a:solidFill>
                        <a:srgbClr val="188038"/>
                      </a:solidFill>
                      <a:prstDash val="solid"/>
                      <a:round/>
                      <a:headEnd len="sm" w="sm" type="none"/>
                      <a:tailEnd len="sm" w="sm" type="none"/>
                    </a:lnT>
                    <a:lnB cap="flat" cmpd="sng" w="38100">
                      <a:solidFill>
                        <a:srgbClr val="18803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6.0</a:t>
                      </a:r>
                      <a:endParaRPr sz="1100">
                        <a:latin typeface="DM Mono"/>
                        <a:ea typeface="DM Mono"/>
                        <a:cs typeface="DM Mono"/>
                        <a:sym typeface="DM Mono"/>
                      </a:endParaRPr>
                    </a:p>
                  </a:txBody>
                  <a:tcPr marT="91425" marB="91425" marR="91425" marL="91425">
                    <a:lnL cap="flat" cmpd="sng" w="38100">
                      <a:solidFill>
                        <a:srgbClr val="188038"/>
                      </a:solidFill>
                      <a:prstDash val="solid"/>
                      <a:round/>
                      <a:headEnd len="sm" w="sm" type="none"/>
                      <a:tailEnd len="sm" w="sm" type="none"/>
                    </a:lnL>
                    <a:lnR cap="flat" cmpd="sng" w="38100">
                      <a:solidFill>
                        <a:srgbClr val="188038"/>
                      </a:solidFill>
                      <a:prstDash val="solid"/>
                      <a:round/>
                      <a:headEnd len="sm" w="sm" type="none"/>
                      <a:tailEnd len="sm" w="sm" type="none"/>
                    </a:lnR>
                    <a:lnT cap="flat" cmpd="sng" w="38100">
                      <a:solidFill>
                        <a:srgbClr val="188038"/>
                      </a:solidFill>
                      <a:prstDash val="solid"/>
                      <a:round/>
                      <a:headEnd len="sm" w="sm" type="none"/>
                      <a:tailEnd len="sm" w="sm" type="none"/>
                    </a:lnT>
                    <a:lnB cap="flat" cmpd="sng" w="38100">
                      <a:solidFill>
                        <a:srgbClr val="18803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Easy</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Thermal Casting</a:t>
                      </a:r>
                      <a:endParaRPr sz="1100">
                        <a:latin typeface="DM Mono"/>
                        <a:ea typeface="DM Mono"/>
                        <a:cs typeface="DM Mono"/>
                        <a:sym typeface="DM Mono"/>
                      </a:endParaRPr>
                    </a:p>
                  </a:txBody>
                  <a:tcPr marT="91425" marB="91425" marR="91425" marL="91425">
                    <a:lnL cap="flat" cmpd="sng" w="38100">
                      <a:solidFill>
                        <a:srgbClr val="188038"/>
                      </a:solidFill>
                      <a:prstDash val="solid"/>
                      <a:round/>
                      <a:headEnd len="sm" w="sm" type="none"/>
                      <a:tailEnd len="sm" w="sm" type="none"/>
                    </a:lnL>
                    <a:lnR cap="flat" cmpd="sng" w="38100">
                      <a:solidFill>
                        <a:srgbClr val="188038"/>
                      </a:solidFill>
                      <a:prstDash val="solid"/>
                      <a:round/>
                      <a:headEnd len="sm" w="sm" type="none"/>
                      <a:tailEnd len="sm" w="sm" type="none"/>
                    </a:lnR>
                    <a:lnT cap="flat" cmpd="sng" w="38100">
                      <a:solidFill>
                        <a:srgbClr val="188038"/>
                      </a:solidFill>
                      <a:prstDash val="solid"/>
                      <a:round/>
                      <a:headEnd len="sm" w="sm" type="none"/>
                      <a:tailEnd len="sm" w="sm" type="none"/>
                    </a:lnT>
                    <a:lnB cap="flat" cmpd="sng" w="38100">
                      <a:solidFill>
                        <a:srgbClr val="188038"/>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sz="1100">
                          <a:latin typeface="DM Mono"/>
                          <a:ea typeface="DM Mono"/>
                          <a:cs typeface="DM Mono"/>
                          <a:sym typeface="DM Mono"/>
                        </a:rPr>
                        <a:t>Cheap</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~$8/kg</a:t>
                      </a:r>
                      <a:endParaRPr sz="1100">
                        <a:latin typeface="DM Mono"/>
                        <a:ea typeface="DM Mono"/>
                        <a:cs typeface="DM Mono"/>
                        <a:sym typeface="DM Mono"/>
                      </a:endParaRPr>
                    </a:p>
                  </a:txBody>
                  <a:tcPr marT="91425" marB="91425" marR="91425" marL="91425">
                    <a:lnL cap="flat" cmpd="sng" w="38100">
                      <a:solidFill>
                        <a:srgbClr val="188038"/>
                      </a:solidFill>
                      <a:prstDash val="solid"/>
                      <a:round/>
                      <a:headEnd len="sm" w="sm" type="none"/>
                      <a:tailEnd len="sm" w="sm" type="none"/>
                    </a:lnL>
                    <a:lnR cap="flat" cmpd="sng" w="38100">
                      <a:solidFill>
                        <a:srgbClr val="188038"/>
                      </a:solidFill>
                      <a:prstDash val="solid"/>
                      <a:round/>
                      <a:headEnd len="sm" w="sm" type="none"/>
                      <a:tailEnd len="sm" w="sm" type="none"/>
                    </a:lnR>
                    <a:lnT cap="flat" cmpd="sng" w="38100">
                      <a:solidFill>
                        <a:srgbClr val="188038"/>
                      </a:solidFill>
                      <a:prstDash val="solid"/>
                      <a:round/>
                      <a:headEnd len="sm" w="sm" type="none"/>
                      <a:tailEnd len="sm" w="sm" type="none"/>
                    </a:lnT>
                    <a:lnB cap="flat" cmpd="sng" w="38100">
                      <a:solidFill>
                        <a:srgbClr val="188038"/>
                      </a:solidFill>
                      <a:prstDash val="solid"/>
                      <a:round/>
                      <a:headEnd len="sm" w="sm" type="none"/>
                      <a:tailEnd len="sm" w="sm" type="none"/>
                    </a:lnB>
                    <a:solidFill>
                      <a:srgbClr val="00FF00"/>
                    </a:solidFill>
                  </a:tcPr>
                </a:tc>
              </a:tr>
              <a:tr h="711275">
                <a:tc>
                  <a:txBody>
                    <a:bodyPr/>
                    <a:lstStyle/>
                    <a:p>
                      <a:pPr indent="0" lvl="0" marL="0" rtl="0" algn="l">
                        <a:spcBef>
                          <a:spcPts val="0"/>
                        </a:spcBef>
                        <a:spcAft>
                          <a:spcPts val="0"/>
                        </a:spcAft>
                        <a:buNone/>
                      </a:pPr>
                      <a:r>
                        <a:rPr lang="en" sz="1100">
                          <a:latin typeface="DM Mono"/>
                          <a:ea typeface="DM Mono"/>
                          <a:cs typeface="DM Mono"/>
                          <a:sym typeface="DM Mono"/>
                        </a:rPr>
                        <a:t>HDPE</a:t>
                      </a:r>
                      <a:endParaRPr sz="1100">
                        <a:latin typeface="DM Mono"/>
                        <a:ea typeface="DM Mono"/>
                        <a:cs typeface="DM Mono"/>
                        <a:sym typeface="DM Mono"/>
                      </a:endParaRPr>
                    </a:p>
                  </a:txBody>
                  <a:tcPr marT="91425" marB="91425" marR="91425" marL="91425">
                    <a:lnT cap="flat" cmpd="sng" w="38100">
                      <a:solidFill>
                        <a:srgbClr val="188038"/>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DM Mono"/>
                          <a:ea typeface="DM Mono"/>
                          <a:cs typeface="DM Mono"/>
                          <a:sym typeface="DM Mono"/>
                        </a:rPr>
                        <a:t>235</a:t>
                      </a:r>
                      <a:endParaRPr sz="1100">
                        <a:latin typeface="DM Mono"/>
                        <a:ea typeface="DM Mono"/>
                        <a:cs typeface="DM Mono"/>
                        <a:sym typeface="DM Mono"/>
                      </a:endParaRPr>
                    </a:p>
                  </a:txBody>
                  <a:tcPr marT="91425" marB="91425" marR="91425" marL="91425">
                    <a:lnT cap="flat" cmpd="sng" w="38100">
                      <a:solidFill>
                        <a:srgbClr val="188038"/>
                      </a:solidFill>
                      <a:prstDash val="solid"/>
                      <a:round/>
                      <a:headEnd len="sm" w="sm" type="none"/>
                      <a:tailEnd len="sm" w="sm" type="none"/>
                    </a:lnT>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6.2</a:t>
                      </a:r>
                      <a:endParaRPr sz="1100">
                        <a:latin typeface="DM Mono"/>
                        <a:ea typeface="DM Mono"/>
                        <a:cs typeface="DM Mono"/>
                        <a:sym typeface="DM Mono"/>
                      </a:endParaRPr>
                    </a:p>
                  </a:txBody>
                  <a:tcPr marT="91425" marB="91425" marR="91425" marL="91425">
                    <a:lnT cap="flat" cmpd="sng" w="38100">
                      <a:solidFill>
                        <a:srgbClr val="188038"/>
                      </a:solidFill>
                      <a:prstDash val="solid"/>
                      <a:round/>
                      <a:headEnd len="sm" w="sm" type="none"/>
                      <a:tailEnd len="sm" w="sm" type="none"/>
                    </a:lnT>
                    <a:solidFill>
                      <a:srgbClr val="00FF00"/>
                    </a:solidFill>
                  </a:tcPr>
                </a:tc>
                <a:tc>
                  <a:txBody>
                    <a:bodyPr/>
                    <a:lstStyle/>
                    <a:p>
                      <a:pPr indent="0" lvl="0" marL="0" rtl="0" algn="l">
                        <a:spcBef>
                          <a:spcPts val="0"/>
                        </a:spcBef>
                        <a:spcAft>
                          <a:spcPts val="0"/>
                        </a:spcAft>
                        <a:buNone/>
                      </a:pPr>
                      <a:r>
                        <a:rPr lang="en" sz="1100">
                          <a:latin typeface="DM Mono"/>
                          <a:ea typeface="DM Mono"/>
                          <a:cs typeface="DM Mono"/>
                          <a:sym typeface="DM Mono"/>
                        </a:rPr>
                        <a:t>High</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Machining Required</a:t>
                      </a:r>
                      <a:endParaRPr sz="1100">
                        <a:latin typeface="DM Mono"/>
                        <a:ea typeface="DM Mono"/>
                        <a:cs typeface="DM Mono"/>
                        <a:sym typeface="DM Mono"/>
                      </a:endParaRPr>
                    </a:p>
                  </a:txBody>
                  <a:tcPr marT="91425" marB="91425" marR="91425" marL="91425">
                    <a:lnT cap="flat" cmpd="sng" w="38100">
                      <a:solidFill>
                        <a:srgbClr val="188038"/>
                      </a:solidFill>
                      <a:prstDash val="solid"/>
                      <a:round/>
                      <a:headEnd len="sm" w="sm" type="none"/>
                      <a:tailEnd len="sm" w="sm" type="none"/>
                    </a:lnT>
                    <a:solidFill>
                      <a:srgbClr val="FF0000"/>
                    </a:solidFill>
                  </a:tcPr>
                </a:tc>
                <a:tc>
                  <a:txBody>
                    <a:bodyPr/>
                    <a:lstStyle/>
                    <a:p>
                      <a:pPr indent="0" lvl="0" marL="0" rtl="0" algn="l">
                        <a:spcBef>
                          <a:spcPts val="0"/>
                        </a:spcBef>
                        <a:spcAft>
                          <a:spcPts val="0"/>
                        </a:spcAft>
                        <a:buNone/>
                      </a:pPr>
                      <a:r>
                        <a:rPr lang="en" sz="1100">
                          <a:latin typeface="DM Mono"/>
                          <a:ea typeface="DM Mono"/>
                          <a:cs typeface="DM Mono"/>
                          <a:sym typeface="DM Mono"/>
                        </a:rPr>
                        <a:t>Average</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~$15/kg</a:t>
                      </a:r>
                      <a:endParaRPr sz="1100">
                        <a:latin typeface="DM Mono"/>
                        <a:ea typeface="DM Mono"/>
                        <a:cs typeface="DM Mono"/>
                        <a:sym typeface="DM Mono"/>
                      </a:endParaRPr>
                    </a:p>
                  </a:txBody>
                  <a:tcPr marT="91425" marB="91425" marR="91425" marL="91425">
                    <a:lnT cap="flat" cmpd="sng" w="38100">
                      <a:solidFill>
                        <a:srgbClr val="188038"/>
                      </a:solidFill>
                      <a:prstDash val="solid"/>
                      <a:round/>
                      <a:headEnd len="sm" w="sm" type="none"/>
                      <a:tailEnd len="sm" w="sm" type="none"/>
                    </a:lnT>
                    <a:solidFill>
                      <a:srgbClr val="FF9900"/>
                    </a:solidFill>
                  </a:tcPr>
                </a:tc>
              </a:tr>
            </a:tbl>
          </a:graphicData>
        </a:graphic>
      </p:graphicFrame>
      <p:sp>
        <p:nvSpPr>
          <p:cNvPr id="620" name="Google Shape;620;p58"/>
          <p:cNvSpPr txBox="1"/>
          <p:nvPr>
            <p:ph idx="1" type="body"/>
          </p:nvPr>
        </p:nvSpPr>
        <p:spPr>
          <a:xfrm>
            <a:off x="311700" y="1152475"/>
            <a:ext cx="3060600" cy="38169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Specific Impulse: Measure of the efficiency of the propellant, data is average from Newlands. All shown propellants are similar to performance</a:t>
            </a:r>
            <a:endParaRPr/>
          </a:p>
          <a:p>
            <a:pPr indent="0" lvl="0" marL="0" rtl="0" algn="l">
              <a:spcBef>
                <a:spcPts val="1200"/>
              </a:spcBef>
              <a:spcAft>
                <a:spcPts val="0"/>
              </a:spcAft>
              <a:buNone/>
            </a:pPr>
            <a:r>
              <a:rPr lang="en"/>
              <a:t>Oxidizer to fuel ratio by wt: Larger values mean larger relative oxidizer tank weight resulting in enhanced rocket stability. </a:t>
            </a:r>
            <a:r>
              <a:rPr lang="en"/>
              <a:t>data is average from Newlands, CEA, and various IREC reports,</a:t>
            </a:r>
            <a:endParaRPr/>
          </a:p>
          <a:p>
            <a:pPr indent="0" lvl="0" marL="0" rtl="0" algn="l">
              <a:spcBef>
                <a:spcPts val="1200"/>
              </a:spcBef>
              <a:spcAft>
                <a:spcPts val="0"/>
              </a:spcAft>
              <a:buNone/>
            </a:pPr>
            <a:r>
              <a:rPr lang="en"/>
              <a:t>Ease of </a:t>
            </a:r>
            <a:r>
              <a:rPr lang="en"/>
              <a:t>Manufacture</a:t>
            </a:r>
            <a:r>
              <a:rPr lang="en"/>
              <a:t>: Classified by process and considers the </a:t>
            </a:r>
            <a:r>
              <a:rPr lang="en"/>
              <a:t>relevant</a:t>
            </a:r>
            <a:r>
              <a:rPr lang="en"/>
              <a:t> </a:t>
            </a:r>
            <a:r>
              <a:rPr lang="en"/>
              <a:t>safety</a:t>
            </a:r>
            <a:r>
              <a:rPr lang="en"/>
              <a:t> hazards associated. Subjective Index based on past experience.</a:t>
            </a:r>
            <a:endParaRPr/>
          </a:p>
          <a:p>
            <a:pPr indent="0" lvl="0" marL="0" rtl="0" algn="l">
              <a:spcBef>
                <a:spcPts val="1200"/>
              </a:spcBef>
              <a:spcAft>
                <a:spcPts val="0"/>
              </a:spcAft>
              <a:buNone/>
            </a:pPr>
            <a:r>
              <a:rPr lang="en"/>
              <a:t>Affordability: Cost of the propellant. Compounded via amazon and RCS.</a:t>
            </a:r>
            <a:endParaRPr/>
          </a:p>
          <a:p>
            <a:pPr indent="0" lvl="0" marL="0" rtl="0" algn="l">
              <a:spcBef>
                <a:spcPts val="1200"/>
              </a:spcBef>
              <a:spcAft>
                <a:spcPts val="0"/>
              </a:spcAft>
              <a:buNone/>
            </a:pPr>
            <a:r>
              <a:rPr lang="en"/>
              <a:t>Other unlisted factors that was considered: </a:t>
            </a:r>
            <a:r>
              <a:rPr lang="en"/>
              <a:t>regression</a:t>
            </a:r>
            <a:r>
              <a:rPr lang="en"/>
              <a:t> rate, Transportability, Sensitivity.</a:t>
            </a:r>
            <a:endParaRPr/>
          </a:p>
          <a:p>
            <a:pPr indent="0" lvl="0" marL="0" rtl="0" algn="l">
              <a:spcBef>
                <a:spcPts val="1200"/>
              </a:spcBef>
              <a:spcAft>
                <a:spcPts val="1200"/>
              </a:spcAft>
              <a:buNone/>
            </a:pPr>
            <a:r>
              <a:rPr lang="en"/>
              <a:t>Other unlisted propellants that was considered: PMMA(Acrylic), PETG, LDPE, PLA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Parameters</a:t>
            </a:r>
            <a:endParaRPr/>
          </a:p>
        </p:txBody>
      </p:sp>
      <p:sp>
        <p:nvSpPr>
          <p:cNvPr id="626" name="Google Shape;626;p5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Target Pressure - 440 PSI</a:t>
            </a:r>
            <a:br>
              <a:rPr lang="en"/>
            </a:br>
            <a:r>
              <a:rPr lang="en"/>
              <a:t>- Result of requirements </a:t>
            </a:r>
            <a:r>
              <a:rPr lang="en" u="sng">
                <a:solidFill>
                  <a:schemeClr val="hlink"/>
                </a:solidFill>
                <a:hlinkClick action="ppaction://hlinksldjump" r:id="rId3"/>
              </a:rPr>
              <a:t>2.2</a:t>
            </a:r>
            <a:r>
              <a:rPr lang="en"/>
              <a:t> and </a:t>
            </a:r>
            <a:r>
              <a:rPr lang="en" u="sng">
                <a:solidFill>
                  <a:schemeClr val="hlink"/>
                </a:solidFill>
                <a:hlinkClick action="ppaction://hlinksldjump" r:id="rId4"/>
              </a:rPr>
              <a:t>2.4</a:t>
            </a:r>
            <a:r>
              <a:rPr lang="en"/>
              <a:t>, see pressure budget</a:t>
            </a:r>
            <a:endParaRPr/>
          </a:p>
          <a:p>
            <a:pPr indent="0" lvl="0" marL="0" rtl="0" algn="l">
              <a:spcBef>
                <a:spcPts val="1200"/>
              </a:spcBef>
              <a:spcAft>
                <a:spcPts val="0"/>
              </a:spcAft>
              <a:buNone/>
            </a:pPr>
            <a:r>
              <a:rPr lang="en"/>
              <a:t>o/f ratio = 6</a:t>
            </a:r>
            <a:endParaRPr/>
          </a:p>
          <a:p>
            <a:pPr indent="0" lvl="0" marL="0" rtl="0" algn="l">
              <a:spcBef>
                <a:spcPts val="1200"/>
              </a:spcBef>
              <a:spcAft>
                <a:spcPts val="0"/>
              </a:spcAft>
              <a:buNone/>
            </a:pPr>
            <a:r>
              <a:rPr lang="en"/>
              <a:t>Preliminary calculations showed that with these constraint 38mm, and 54mm motors where possible.</a:t>
            </a:r>
            <a:endParaRPr/>
          </a:p>
          <a:p>
            <a:pPr indent="0" lvl="0" marL="0" rtl="0" algn="l">
              <a:spcBef>
                <a:spcPts val="1200"/>
              </a:spcBef>
              <a:spcAft>
                <a:spcPts val="1200"/>
              </a:spcAft>
              <a:buNone/>
            </a:pPr>
            <a:r>
              <a:rPr lang="en"/>
              <a:t>54mm(2.13”) was eliminated due to the thin fuel grain (&lt;5mm (0.2”) thick) =&gt; design is to be compatible with 38mm (1.5”) hardware</a:t>
            </a:r>
            <a:endParaRPr/>
          </a:p>
        </p:txBody>
      </p:sp>
      <p:sp>
        <p:nvSpPr>
          <p:cNvPr id="627" name="Google Shape;62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5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629" name="Google Shape;629;p59"/>
          <p:cNvPicPr preferRelativeResize="0"/>
          <p:nvPr/>
        </p:nvPicPr>
        <p:blipFill>
          <a:blip r:embed="rId5">
            <a:alphaModFix/>
          </a:blip>
          <a:stretch>
            <a:fillRect/>
          </a:stretch>
        </p:blipFill>
        <p:spPr>
          <a:xfrm>
            <a:off x="4072150" y="2234674"/>
            <a:ext cx="4803425" cy="2504925"/>
          </a:xfrm>
          <a:prstGeom prst="rect">
            <a:avLst/>
          </a:prstGeom>
          <a:noFill/>
          <a:ln>
            <a:noFill/>
          </a:ln>
        </p:spPr>
      </p:pic>
      <p:sp>
        <p:nvSpPr>
          <p:cNvPr id="630" name="Google Shape;630;p59"/>
          <p:cNvSpPr txBox="1"/>
          <p:nvPr>
            <p:ph idx="1" type="body"/>
          </p:nvPr>
        </p:nvSpPr>
        <p:spPr>
          <a:xfrm>
            <a:off x="4721475" y="1211075"/>
            <a:ext cx="3999900" cy="102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Fuel was chosen to be </a:t>
            </a:r>
            <a:r>
              <a:rPr lang="en"/>
              <a:t>paraffin</a:t>
            </a:r>
            <a:r>
              <a:rPr lang="en"/>
              <a:t> wax due to its combination of energy density, high o/f ratio, affordability</a:t>
            </a:r>
            <a:endParaRPr/>
          </a:p>
        </p:txBody>
      </p:sp>
      <p:sp>
        <p:nvSpPr>
          <p:cNvPr id="631" name="Google Shape;631;p59"/>
          <p:cNvSpPr txBox="1"/>
          <p:nvPr/>
        </p:nvSpPr>
        <p:spPr>
          <a:xfrm>
            <a:off x="2420725" y="4410325"/>
            <a:ext cx="2543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Oxidizer to fuel estimate from IREC 2027 Rocket sizing tool using Rocket CEA</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By: Nicholas Quillin</a:t>
            </a:r>
            <a:endParaRPr sz="1000">
              <a:solidFill>
                <a:schemeClr val="dk1"/>
              </a:solidFill>
              <a:latin typeface="DM Mono"/>
              <a:ea typeface="DM Mono"/>
              <a:cs typeface="DM Mono"/>
              <a:sym typeface="DM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Paraffin</a:t>
            </a:r>
            <a:r>
              <a:rPr lang="en"/>
              <a:t> Wax</a:t>
            </a:r>
            <a:endParaRPr/>
          </a:p>
        </p:txBody>
      </p:sp>
      <p:sp>
        <p:nvSpPr>
          <p:cNvPr id="637" name="Google Shape;637;p60"/>
          <p:cNvSpPr txBox="1"/>
          <p:nvPr>
            <p:ph idx="1" type="body"/>
          </p:nvPr>
        </p:nvSpPr>
        <p:spPr>
          <a:xfrm>
            <a:off x="210675" y="11091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Paraffin</a:t>
            </a:r>
            <a:r>
              <a:rPr lang="en"/>
              <a:t> wax is a byproduct of the oil refining process and is composed of long alkanes between 20-40 carbons in length.</a:t>
            </a:r>
            <a:endParaRPr/>
          </a:p>
          <a:p>
            <a:pPr indent="0" lvl="0" marL="0" rtl="0" algn="l">
              <a:spcBef>
                <a:spcPts val="1200"/>
              </a:spcBef>
              <a:spcAft>
                <a:spcPts val="0"/>
              </a:spcAft>
              <a:buNone/>
            </a:pPr>
            <a:r>
              <a:rPr lang="en"/>
              <a:t>Paraffin</a:t>
            </a:r>
            <a:r>
              <a:rPr lang="en"/>
              <a:t> is often confused with Microcrystalline wax which is better known as </a:t>
            </a:r>
            <a:r>
              <a:rPr lang="en"/>
              <a:t>petroleum</a:t>
            </a:r>
            <a:r>
              <a:rPr lang="en"/>
              <a:t> wax which combines the long alkanes of </a:t>
            </a:r>
            <a:r>
              <a:rPr lang="en"/>
              <a:t>paraffin</a:t>
            </a:r>
            <a:r>
              <a:rPr lang="en"/>
              <a:t> with branched-chain, and cyclic hydrocarbons.</a:t>
            </a:r>
            <a:endParaRPr/>
          </a:p>
          <a:p>
            <a:pPr indent="0" lvl="0" marL="0" rtl="0" algn="l">
              <a:spcBef>
                <a:spcPts val="1200"/>
              </a:spcBef>
              <a:spcAft>
                <a:spcPts val="1200"/>
              </a:spcAft>
              <a:buNone/>
            </a:pPr>
            <a:r>
              <a:rPr lang="en"/>
              <a:t>The longer length of </a:t>
            </a:r>
            <a:r>
              <a:rPr lang="en"/>
              <a:t>paraffin</a:t>
            </a:r>
            <a:r>
              <a:rPr lang="en"/>
              <a:t> results in reduced viscosity of propellant.</a:t>
            </a:r>
            <a:endParaRPr/>
          </a:p>
        </p:txBody>
      </p:sp>
      <p:sp>
        <p:nvSpPr>
          <p:cNvPr id="638" name="Google Shape;63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639" name="Google Shape;639;p60"/>
          <p:cNvCxnSpPr/>
          <p:nvPr/>
        </p:nvCxnSpPr>
        <p:spPr>
          <a:xfrm flipH="1" rot="10800000">
            <a:off x="46969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60"/>
          <p:cNvCxnSpPr/>
          <p:nvPr/>
        </p:nvCxnSpPr>
        <p:spPr>
          <a:xfrm>
            <a:off x="49690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60"/>
          <p:cNvCxnSpPr/>
          <p:nvPr/>
        </p:nvCxnSpPr>
        <p:spPr>
          <a:xfrm flipH="1" rot="10800000">
            <a:off x="52372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60"/>
          <p:cNvCxnSpPr/>
          <p:nvPr/>
        </p:nvCxnSpPr>
        <p:spPr>
          <a:xfrm>
            <a:off x="55093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60"/>
          <p:cNvCxnSpPr/>
          <p:nvPr/>
        </p:nvCxnSpPr>
        <p:spPr>
          <a:xfrm flipH="1" rot="10800000">
            <a:off x="57775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60"/>
          <p:cNvCxnSpPr/>
          <p:nvPr/>
        </p:nvCxnSpPr>
        <p:spPr>
          <a:xfrm>
            <a:off x="60496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60"/>
          <p:cNvCxnSpPr/>
          <p:nvPr/>
        </p:nvCxnSpPr>
        <p:spPr>
          <a:xfrm flipH="1" rot="10800000">
            <a:off x="63178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60"/>
          <p:cNvCxnSpPr/>
          <p:nvPr/>
        </p:nvCxnSpPr>
        <p:spPr>
          <a:xfrm>
            <a:off x="65899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60"/>
          <p:cNvCxnSpPr/>
          <p:nvPr/>
        </p:nvCxnSpPr>
        <p:spPr>
          <a:xfrm flipH="1" rot="10800000">
            <a:off x="68581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60"/>
          <p:cNvCxnSpPr/>
          <p:nvPr/>
        </p:nvCxnSpPr>
        <p:spPr>
          <a:xfrm>
            <a:off x="71302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60"/>
          <p:cNvCxnSpPr/>
          <p:nvPr/>
        </p:nvCxnSpPr>
        <p:spPr>
          <a:xfrm flipH="1" rot="10800000">
            <a:off x="73984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60"/>
          <p:cNvCxnSpPr/>
          <p:nvPr/>
        </p:nvCxnSpPr>
        <p:spPr>
          <a:xfrm>
            <a:off x="76705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60"/>
          <p:cNvCxnSpPr/>
          <p:nvPr/>
        </p:nvCxnSpPr>
        <p:spPr>
          <a:xfrm flipH="1" rot="10800000">
            <a:off x="79387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60"/>
          <p:cNvCxnSpPr/>
          <p:nvPr/>
        </p:nvCxnSpPr>
        <p:spPr>
          <a:xfrm>
            <a:off x="82108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60"/>
          <p:cNvCxnSpPr/>
          <p:nvPr/>
        </p:nvCxnSpPr>
        <p:spPr>
          <a:xfrm flipH="1" rot="10800000">
            <a:off x="84790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60"/>
          <p:cNvCxnSpPr/>
          <p:nvPr/>
        </p:nvCxnSpPr>
        <p:spPr>
          <a:xfrm>
            <a:off x="87511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60"/>
          <p:cNvCxnSpPr/>
          <p:nvPr/>
        </p:nvCxnSpPr>
        <p:spPr>
          <a:xfrm flipH="1" rot="10800000">
            <a:off x="4156675" y="1571700"/>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60"/>
          <p:cNvCxnSpPr/>
          <p:nvPr/>
        </p:nvCxnSpPr>
        <p:spPr>
          <a:xfrm>
            <a:off x="4428775" y="1572750"/>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60"/>
          <p:cNvCxnSpPr/>
          <p:nvPr/>
        </p:nvCxnSpPr>
        <p:spPr>
          <a:xfrm flipH="1" rot="7146591">
            <a:off x="6179223" y="2714626"/>
            <a:ext cx="271950" cy="156737"/>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60"/>
          <p:cNvCxnSpPr/>
          <p:nvPr/>
        </p:nvCxnSpPr>
        <p:spPr>
          <a:xfrm>
            <a:off x="6049675" y="2495275"/>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60"/>
          <p:cNvCxnSpPr/>
          <p:nvPr/>
        </p:nvCxnSpPr>
        <p:spPr>
          <a:xfrm flipH="1" rot="10800000">
            <a:off x="6317875" y="2494225"/>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60"/>
          <p:cNvCxnSpPr/>
          <p:nvPr/>
        </p:nvCxnSpPr>
        <p:spPr>
          <a:xfrm>
            <a:off x="6589975" y="2495275"/>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60"/>
          <p:cNvCxnSpPr/>
          <p:nvPr/>
        </p:nvCxnSpPr>
        <p:spPr>
          <a:xfrm flipH="1" rot="10800000">
            <a:off x="6858175" y="2494225"/>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60"/>
          <p:cNvCxnSpPr/>
          <p:nvPr/>
        </p:nvCxnSpPr>
        <p:spPr>
          <a:xfrm>
            <a:off x="7130275" y="2495275"/>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60"/>
          <p:cNvCxnSpPr/>
          <p:nvPr/>
        </p:nvCxnSpPr>
        <p:spPr>
          <a:xfrm flipH="1" rot="10800000">
            <a:off x="7398475" y="2494225"/>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60"/>
          <p:cNvCxnSpPr/>
          <p:nvPr/>
        </p:nvCxnSpPr>
        <p:spPr>
          <a:xfrm>
            <a:off x="7670575" y="2495275"/>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60"/>
          <p:cNvCxnSpPr/>
          <p:nvPr/>
        </p:nvCxnSpPr>
        <p:spPr>
          <a:xfrm flipH="1" rot="10800000">
            <a:off x="7938775" y="2494225"/>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60"/>
          <p:cNvCxnSpPr/>
          <p:nvPr/>
        </p:nvCxnSpPr>
        <p:spPr>
          <a:xfrm>
            <a:off x="8210875" y="2495275"/>
            <a:ext cx="268200" cy="1548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60"/>
          <p:cNvCxnSpPr/>
          <p:nvPr/>
        </p:nvCxnSpPr>
        <p:spPr>
          <a:xfrm flipH="1" rot="10800000">
            <a:off x="8479075" y="2494225"/>
            <a:ext cx="272100" cy="1569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60"/>
          <p:cNvCxnSpPr/>
          <p:nvPr/>
        </p:nvCxnSpPr>
        <p:spPr>
          <a:xfrm rot="3599564">
            <a:off x="7814785" y="2728510"/>
            <a:ext cx="268141" cy="154834"/>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60"/>
          <p:cNvCxnSpPr/>
          <p:nvPr/>
        </p:nvCxnSpPr>
        <p:spPr>
          <a:xfrm flipH="1" rot="-7199277">
            <a:off x="7947936" y="2961499"/>
            <a:ext cx="271899" cy="156843"/>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60"/>
          <p:cNvCxnSpPr/>
          <p:nvPr/>
        </p:nvCxnSpPr>
        <p:spPr>
          <a:xfrm rot="3599564">
            <a:off x="8084935" y="3196424"/>
            <a:ext cx="268141" cy="154834"/>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60"/>
          <p:cNvCxnSpPr/>
          <p:nvPr/>
        </p:nvCxnSpPr>
        <p:spPr>
          <a:xfrm flipH="1" rot="-7199277">
            <a:off x="8218086" y="3429413"/>
            <a:ext cx="271899" cy="156843"/>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60"/>
          <p:cNvCxnSpPr/>
          <p:nvPr/>
        </p:nvCxnSpPr>
        <p:spPr>
          <a:xfrm rot="3599564">
            <a:off x="8355085" y="3664338"/>
            <a:ext cx="268141" cy="154834"/>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60"/>
          <p:cNvCxnSpPr/>
          <p:nvPr/>
        </p:nvCxnSpPr>
        <p:spPr>
          <a:xfrm flipH="1" rot="7146591">
            <a:off x="5916374" y="3186679"/>
            <a:ext cx="271950" cy="156737"/>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60"/>
          <p:cNvCxnSpPr/>
          <p:nvPr/>
        </p:nvCxnSpPr>
        <p:spPr>
          <a:xfrm rot="-3656350">
            <a:off x="6049535" y="2951550"/>
            <a:ext cx="268046" cy="154697"/>
          </a:xfrm>
          <a:prstGeom prst="straightConnector1">
            <a:avLst/>
          </a:prstGeom>
          <a:noFill/>
          <a:ln cap="flat" cmpd="sng" w="9525">
            <a:solidFill>
              <a:schemeClr val="dk2"/>
            </a:solidFill>
            <a:prstDash val="solid"/>
            <a:round/>
            <a:headEnd len="med" w="med" type="none"/>
            <a:tailEnd len="med" w="med" type="none"/>
          </a:ln>
        </p:spPr>
      </p:cxnSp>
      <p:sp>
        <p:nvSpPr>
          <p:cNvPr id="675" name="Google Shape;675;p60"/>
          <p:cNvSpPr/>
          <p:nvPr/>
        </p:nvSpPr>
        <p:spPr>
          <a:xfrm>
            <a:off x="4120600" y="1017725"/>
            <a:ext cx="4987200" cy="3416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Mono"/>
              <a:ea typeface="DM Mono"/>
              <a:cs typeface="DM Mono"/>
              <a:sym typeface="DM Mono"/>
            </a:endParaRPr>
          </a:p>
        </p:txBody>
      </p:sp>
      <p:sp>
        <p:nvSpPr>
          <p:cNvPr id="676" name="Google Shape;676;p60"/>
          <p:cNvSpPr/>
          <p:nvPr/>
        </p:nvSpPr>
        <p:spPr>
          <a:xfrm>
            <a:off x="4120600" y="1017725"/>
            <a:ext cx="4987200" cy="1253400"/>
          </a:xfrm>
          <a:prstGeom prst="roundRect">
            <a:avLst>
              <a:gd fmla="val 4795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Mono"/>
              <a:ea typeface="DM Mono"/>
              <a:cs typeface="DM Mono"/>
              <a:sym typeface="DM Mono"/>
            </a:endParaRPr>
          </a:p>
        </p:txBody>
      </p:sp>
      <p:sp>
        <p:nvSpPr>
          <p:cNvPr id="677" name="Google Shape;677;p60"/>
          <p:cNvSpPr txBox="1"/>
          <p:nvPr/>
        </p:nvSpPr>
        <p:spPr>
          <a:xfrm>
            <a:off x="6828650" y="1880038"/>
            <a:ext cx="210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DM Mono"/>
                <a:ea typeface="DM Mono"/>
                <a:cs typeface="DM Mono"/>
                <a:sym typeface="DM Mono"/>
              </a:rPr>
              <a:t>Paraffin</a:t>
            </a:r>
            <a:r>
              <a:rPr lang="en" sz="1800">
                <a:solidFill>
                  <a:schemeClr val="dk2"/>
                </a:solidFill>
                <a:latin typeface="DM Mono"/>
                <a:ea typeface="DM Mono"/>
                <a:cs typeface="DM Mono"/>
                <a:sym typeface="DM Mono"/>
              </a:rPr>
              <a:t> Wax</a:t>
            </a:r>
            <a:endParaRPr sz="1800">
              <a:solidFill>
                <a:schemeClr val="dk2"/>
              </a:solidFill>
              <a:latin typeface="DM Mono"/>
              <a:ea typeface="DM Mono"/>
              <a:cs typeface="DM Mono"/>
              <a:sym typeface="DM Mono"/>
            </a:endParaRPr>
          </a:p>
        </p:txBody>
      </p:sp>
      <p:sp>
        <p:nvSpPr>
          <p:cNvPr id="678" name="Google Shape;678;p60"/>
          <p:cNvSpPr txBox="1"/>
          <p:nvPr/>
        </p:nvSpPr>
        <p:spPr>
          <a:xfrm>
            <a:off x="5707800" y="3676488"/>
            <a:ext cx="343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DM Mono"/>
                <a:ea typeface="DM Mono"/>
                <a:cs typeface="DM Mono"/>
                <a:sym typeface="DM Mono"/>
              </a:rPr>
              <a:t>Petroleum</a:t>
            </a:r>
            <a:r>
              <a:rPr lang="en" sz="1800">
                <a:solidFill>
                  <a:schemeClr val="dk2"/>
                </a:solidFill>
                <a:latin typeface="DM Mono"/>
                <a:ea typeface="DM Mono"/>
                <a:cs typeface="DM Mono"/>
                <a:sym typeface="DM Mono"/>
              </a:rPr>
              <a:t> / Microsyllicate Wax</a:t>
            </a:r>
            <a:endParaRPr sz="1800">
              <a:solidFill>
                <a:schemeClr val="dk2"/>
              </a:solidFill>
              <a:latin typeface="DM Mono"/>
              <a:ea typeface="DM Mono"/>
              <a:cs typeface="DM Mono"/>
              <a:sym typeface="DM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ProPEP analysis</a:t>
            </a:r>
            <a:endParaRPr/>
          </a:p>
        </p:txBody>
      </p:sp>
      <p:sp>
        <p:nvSpPr>
          <p:cNvPr id="684" name="Google Shape;68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5" name="Google Shape;685;p61"/>
          <p:cNvPicPr preferRelativeResize="0"/>
          <p:nvPr/>
        </p:nvPicPr>
        <p:blipFill>
          <a:blip r:embed="rId3">
            <a:alphaModFix/>
          </a:blip>
          <a:stretch>
            <a:fillRect/>
          </a:stretch>
        </p:blipFill>
        <p:spPr>
          <a:xfrm>
            <a:off x="3741813" y="1017714"/>
            <a:ext cx="4730625" cy="3883286"/>
          </a:xfrm>
          <a:prstGeom prst="rect">
            <a:avLst/>
          </a:prstGeom>
          <a:noFill/>
          <a:ln>
            <a:noFill/>
          </a:ln>
        </p:spPr>
      </p:pic>
      <p:sp>
        <p:nvSpPr>
          <p:cNvPr id="686" name="Google Shape;686;p61"/>
          <p:cNvSpPr txBox="1"/>
          <p:nvPr/>
        </p:nvSpPr>
        <p:spPr>
          <a:xfrm>
            <a:off x="403025" y="4389250"/>
            <a:ext cx="22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guiPEP</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By: Pablo Martinez</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Date: 9.23.2025</a:t>
            </a:r>
            <a:endParaRPr sz="1000">
              <a:solidFill>
                <a:schemeClr val="dk1"/>
              </a:solidFill>
              <a:latin typeface="DM Mono"/>
              <a:ea typeface="DM Mono"/>
              <a:cs typeface="DM Mono"/>
              <a:sym typeface="DM Mono"/>
            </a:endParaRPr>
          </a:p>
        </p:txBody>
      </p:sp>
      <p:sp>
        <p:nvSpPr>
          <p:cNvPr id="687" name="Google Shape;687;p61"/>
          <p:cNvSpPr txBox="1"/>
          <p:nvPr>
            <p:ph idx="1" type="body"/>
          </p:nvPr>
        </p:nvSpPr>
        <p:spPr>
          <a:xfrm>
            <a:off x="311700" y="1152475"/>
            <a:ext cx="197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Preliminary low fidelity model to calibrate main model against.</a:t>
            </a:r>
            <a:endParaRPr/>
          </a:p>
          <a:p>
            <a:pPr indent="0" lvl="0" marL="0" rtl="0" algn="l">
              <a:spcBef>
                <a:spcPts val="1200"/>
              </a:spcBef>
              <a:spcAft>
                <a:spcPts val="1200"/>
              </a:spcAft>
              <a:buNone/>
            </a:pPr>
            <a:r>
              <a:rPr lang="en"/>
              <a:t>Paraffinic</a:t>
            </a:r>
            <a:r>
              <a:rPr lang="en"/>
              <a:t> oil suggests that this is actually </a:t>
            </a:r>
            <a:r>
              <a:rPr lang="en"/>
              <a:t>Microcrystalline wax.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209825" y="283450"/>
            <a:ext cx="425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HYBRID TEAM INVOLVED</a:t>
            </a:r>
            <a:endParaRPr/>
          </a:p>
        </p:txBody>
      </p:sp>
      <p:sp>
        <p:nvSpPr>
          <p:cNvPr id="139" name="Google Shape;13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1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41" name="Google Shape;141;p17"/>
          <p:cNvSpPr/>
          <p:nvPr/>
        </p:nvSpPr>
        <p:spPr>
          <a:xfrm>
            <a:off x="42963" y="1103523"/>
            <a:ext cx="2570400" cy="4710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1346">
                <a:latin typeface="DM Mono"/>
                <a:ea typeface="DM Mono"/>
                <a:cs typeface="DM Mono"/>
                <a:sym typeface="DM Mono"/>
              </a:rPr>
              <a:t>Advisors</a:t>
            </a:r>
            <a:endParaRPr sz="1346">
              <a:latin typeface="DM Mono"/>
              <a:ea typeface="DM Mono"/>
              <a:cs typeface="DM Mono"/>
              <a:sym typeface="DM Mono"/>
            </a:endParaRPr>
          </a:p>
        </p:txBody>
      </p:sp>
      <p:grpSp>
        <p:nvGrpSpPr>
          <p:cNvPr id="142" name="Google Shape;142;p17"/>
          <p:cNvGrpSpPr/>
          <p:nvPr/>
        </p:nvGrpSpPr>
        <p:grpSpPr>
          <a:xfrm>
            <a:off x="2613200" y="1577109"/>
            <a:ext cx="3240119" cy="1612985"/>
            <a:chOff x="3057293" y="1733400"/>
            <a:chExt cx="3368107" cy="1676700"/>
          </a:xfrm>
        </p:grpSpPr>
        <p:sp>
          <p:nvSpPr>
            <p:cNvPr id="143" name="Google Shape;143;p17"/>
            <p:cNvSpPr/>
            <p:nvPr/>
          </p:nvSpPr>
          <p:spPr>
            <a:xfrm>
              <a:off x="3057300" y="1733400"/>
              <a:ext cx="3368100" cy="16767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t/>
              </a:r>
              <a:endParaRPr sz="1346">
                <a:latin typeface="DM Mono"/>
                <a:ea typeface="DM Mono"/>
                <a:cs typeface="DM Mono"/>
                <a:sym typeface="DM Mono"/>
              </a:endParaRPr>
            </a:p>
          </p:txBody>
        </p:sp>
        <p:pic>
          <p:nvPicPr>
            <p:cNvPr id="144" name="Google Shape;144;p17" title="DSC07024-2.jpg"/>
            <p:cNvPicPr preferRelativeResize="0"/>
            <p:nvPr/>
          </p:nvPicPr>
          <p:blipFill rotWithShape="1">
            <a:blip r:embed="rId3">
              <a:alphaModFix/>
            </a:blip>
            <a:srcRect b="995" l="5316" r="592" t="7688"/>
            <a:stretch/>
          </p:blipFill>
          <p:spPr>
            <a:xfrm>
              <a:off x="3075464" y="1810400"/>
              <a:ext cx="720300" cy="1049100"/>
            </a:xfrm>
            <a:prstGeom prst="roundRect">
              <a:avLst>
                <a:gd fmla="val 50000" name="adj"/>
              </a:avLst>
            </a:prstGeom>
            <a:noFill/>
            <a:ln>
              <a:noFill/>
            </a:ln>
          </p:spPr>
        </p:pic>
        <p:pic>
          <p:nvPicPr>
            <p:cNvPr id="145" name="Google Shape;145;p17" title="DSC06916-2.jpg"/>
            <p:cNvPicPr preferRelativeResize="0"/>
            <p:nvPr/>
          </p:nvPicPr>
          <p:blipFill rotWithShape="1">
            <a:blip r:embed="rId4">
              <a:alphaModFix/>
            </a:blip>
            <a:srcRect b="4922" l="5316" r="592" t="3753"/>
            <a:stretch/>
          </p:blipFill>
          <p:spPr>
            <a:xfrm>
              <a:off x="3950202" y="1810400"/>
              <a:ext cx="720300" cy="1049100"/>
            </a:xfrm>
            <a:prstGeom prst="roundRect">
              <a:avLst>
                <a:gd fmla="val 50000" name="adj"/>
              </a:avLst>
            </a:prstGeom>
            <a:noFill/>
            <a:ln>
              <a:noFill/>
            </a:ln>
          </p:spPr>
        </p:pic>
        <p:sp>
          <p:nvSpPr>
            <p:cNvPr id="146" name="Google Shape;146;p17"/>
            <p:cNvSpPr txBox="1"/>
            <p:nvPr/>
          </p:nvSpPr>
          <p:spPr>
            <a:xfrm>
              <a:off x="3057293" y="2882559"/>
              <a:ext cx="765900" cy="396900"/>
            </a:xfrm>
            <a:prstGeom prst="rect">
              <a:avLst/>
            </a:prstGeom>
            <a:noFill/>
            <a:ln>
              <a:noFill/>
            </a:ln>
          </p:spPr>
          <p:txBody>
            <a:bodyPr anchorCtr="0" anchor="t" bIns="53125" lIns="53125" spcFirstLastPara="1" rIns="53125" wrap="square" tIns="53125">
              <a:noAutofit/>
            </a:bodyPr>
            <a:lstStyle/>
            <a:p>
              <a:pPr indent="0" lvl="0" marL="0" rtl="0" algn="ctr">
                <a:lnSpc>
                  <a:spcPct val="75000"/>
                </a:lnSpc>
                <a:spcBef>
                  <a:spcPts val="0"/>
                </a:spcBef>
                <a:spcAft>
                  <a:spcPts val="0"/>
                </a:spcAft>
                <a:buNone/>
              </a:pPr>
              <a:r>
                <a:rPr lang="en" sz="1112">
                  <a:latin typeface="Space Grotesk Medium"/>
                  <a:ea typeface="Space Grotesk Medium"/>
                  <a:cs typeface="Space Grotesk Medium"/>
                  <a:sym typeface="Space Grotesk Medium"/>
                </a:rPr>
                <a:t>Deeva</a:t>
              </a:r>
              <a:br>
                <a:rPr lang="en" sz="1112">
                  <a:latin typeface="Space Grotesk Medium"/>
                  <a:ea typeface="Space Grotesk Medium"/>
                  <a:cs typeface="Space Grotesk Medium"/>
                  <a:sym typeface="Space Grotesk Medium"/>
                </a:rPr>
              </a:br>
              <a:r>
                <a:rPr lang="en" sz="1112">
                  <a:latin typeface="Space Grotesk Medium"/>
                  <a:ea typeface="Space Grotesk Medium"/>
                  <a:cs typeface="Space Grotesk Medium"/>
                  <a:sym typeface="Space Grotesk Medium"/>
                </a:rPr>
                <a:t>Khanuja</a:t>
              </a:r>
              <a:endParaRPr sz="1112">
                <a:latin typeface="Space Grotesk Medium"/>
                <a:ea typeface="Space Grotesk Medium"/>
                <a:cs typeface="Space Grotesk Medium"/>
                <a:sym typeface="Space Grotesk Medium"/>
              </a:endParaRPr>
            </a:p>
          </p:txBody>
        </p:sp>
        <p:sp>
          <p:nvSpPr>
            <p:cNvPr id="147" name="Google Shape;147;p17"/>
            <p:cNvSpPr txBox="1"/>
            <p:nvPr/>
          </p:nvSpPr>
          <p:spPr>
            <a:xfrm>
              <a:off x="3950202" y="2882553"/>
              <a:ext cx="720300" cy="396900"/>
            </a:xfrm>
            <a:prstGeom prst="rect">
              <a:avLst/>
            </a:prstGeom>
            <a:noFill/>
            <a:ln>
              <a:noFill/>
            </a:ln>
          </p:spPr>
          <p:txBody>
            <a:bodyPr anchorCtr="0" anchor="t" bIns="53125" lIns="53125" spcFirstLastPara="1" rIns="53125" wrap="square" tIns="53125">
              <a:noAutofit/>
            </a:bodyPr>
            <a:lstStyle/>
            <a:p>
              <a:pPr indent="0" lvl="0" marL="0" rtl="0" algn="ctr">
                <a:lnSpc>
                  <a:spcPct val="75000"/>
                </a:lnSpc>
                <a:spcBef>
                  <a:spcPts val="0"/>
                </a:spcBef>
                <a:spcAft>
                  <a:spcPts val="0"/>
                </a:spcAft>
                <a:buNone/>
              </a:pPr>
              <a:r>
                <a:rPr lang="en" sz="1112">
                  <a:latin typeface="Space Grotesk Medium"/>
                  <a:ea typeface="Space Grotesk Medium"/>
                  <a:cs typeface="Space Grotesk Medium"/>
                  <a:sym typeface="Space Grotesk Medium"/>
                </a:rPr>
                <a:t>Allison</a:t>
              </a:r>
              <a:br>
                <a:rPr lang="en" sz="1112">
                  <a:latin typeface="Space Grotesk Medium"/>
                  <a:ea typeface="Space Grotesk Medium"/>
                  <a:cs typeface="Space Grotesk Medium"/>
                  <a:sym typeface="Space Grotesk Medium"/>
                </a:rPr>
              </a:br>
              <a:r>
                <a:rPr lang="en" sz="1112">
                  <a:latin typeface="Space Grotesk Medium"/>
                  <a:ea typeface="Space Grotesk Medium"/>
                  <a:cs typeface="Space Grotesk Medium"/>
                  <a:sym typeface="Space Grotesk Medium"/>
                </a:rPr>
                <a:t>Prause</a:t>
              </a:r>
              <a:endParaRPr sz="1112">
                <a:latin typeface="Space Grotesk Medium"/>
                <a:ea typeface="Space Grotesk Medium"/>
                <a:cs typeface="Space Grotesk Medium"/>
                <a:sym typeface="Space Grotesk Medium"/>
              </a:endParaRPr>
            </a:p>
          </p:txBody>
        </p:sp>
        <p:sp>
          <p:nvSpPr>
            <p:cNvPr id="148" name="Google Shape;148;p17"/>
            <p:cNvSpPr txBox="1"/>
            <p:nvPr/>
          </p:nvSpPr>
          <p:spPr>
            <a:xfrm>
              <a:off x="3075475" y="3275560"/>
              <a:ext cx="720300" cy="70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659">
                  <a:solidFill>
                    <a:srgbClr val="434343"/>
                  </a:solidFill>
                  <a:latin typeface="Red Hat Text"/>
                  <a:ea typeface="Red Hat Text"/>
                  <a:cs typeface="Red Hat Text"/>
                  <a:sym typeface="Red Hat Text"/>
                </a:rPr>
                <a:t>President</a:t>
              </a:r>
              <a:endParaRPr sz="659">
                <a:solidFill>
                  <a:srgbClr val="434343"/>
                </a:solidFill>
                <a:latin typeface="Red Hat Text"/>
                <a:ea typeface="Red Hat Text"/>
                <a:cs typeface="Red Hat Text"/>
                <a:sym typeface="Red Hat Text"/>
              </a:endParaRPr>
            </a:p>
          </p:txBody>
        </p:sp>
        <p:sp>
          <p:nvSpPr>
            <p:cNvPr id="149" name="Google Shape;149;p17"/>
            <p:cNvSpPr txBox="1"/>
            <p:nvPr/>
          </p:nvSpPr>
          <p:spPr>
            <a:xfrm>
              <a:off x="3946175" y="3275560"/>
              <a:ext cx="720300" cy="70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659">
                  <a:solidFill>
                    <a:srgbClr val="434343"/>
                  </a:solidFill>
                  <a:latin typeface="Red Hat Text"/>
                  <a:ea typeface="Red Hat Text"/>
                  <a:cs typeface="Red Hat Text"/>
                  <a:sym typeface="Red Hat Text"/>
                </a:rPr>
                <a:t>Vice President</a:t>
              </a:r>
              <a:endParaRPr sz="659">
                <a:solidFill>
                  <a:srgbClr val="434343"/>
                </a:solidFill>
                <a:latin typeface="Red Hat Text"/>
                <a:ea typeface="Red Hat Text"/>
                <a:cs typeface="Red Hat Text"/>
                <a:sym typeface="Red Hat Text"/>
              </a:endParaRPr>
            </a:p>
          </p:txBody>
        </p:sp>
        <p:pic>
          <p:nvPicPr>
            <p:cNvPr id="150" name="Google Shape;150;p17" title="DSC06571-2.jpg"/>
            <p:cNvPicPr preferRelativeResize="0"/>
            <p:nvPr/>
          </p:nvPicPr>
          <p:blipFill rotWithShape="1">
            <a:blip r:embed="rId5">
              <a:alphaModFix/>
            </a:blip>
            <a:srcRect b="1434" l="0" r="2789" t="4217"/>
            <a:stretch/>
          </p:blipFill>
          <p:spPr>
            <a:xfrm>
              <a:off x="4789480" y="1810401"/>
              <a:ext cx="716700" cy="1043400"/>
            </a:xfrm>
            <a:prstGeom prst="roundRect">
              <a:avLst>
                <a:gd fmla="val 50000" name="adj"/>
              </a:avLst>
            </a:prstGeom>
            <a:noFill/>
            <a:ln>
              <a:noFill/>
            </a:ln>
          </p:spPr>
        </p:pic>
        <p:sp>
          <p:nvSpPr>
            <p:cNvPr id="151" name="Google Shape;151;p17"/>
            <p:cNvSpPr txBox="1"/>
            <p:nvPr/>
          </p:nvSpPr>
          <p:spPr>
            <a:xfrm>
              <a:off x="4744675" y="2876589"/>
              <a:ext cx="801000" cy="3954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Nicholas</a:t>
              </a:r>
              <a:br>
                <a:rPr lang="en" sz="1025">
                  <a:latin typeface="Space Grotesk Medium"/>
                  <a:ea typeface="Space Grotesk Medium"/>
                  <a:cs typeface="Space Grotesk Medium"/>
                  <a:sym typeface="Space Grotesk Medium"/>
                </a:rPr>
              </a:br>
              <a:r>
                <a:rPr lang="en" sz="1025">
                  <a:latin typeface="Space Grotesk Medium"/>
                  <a:ea typeface="Space Grotesk Medium"/>
                  <a:cs typeface="Space Grotesk Medium"/>
                  <a:sym typeface="Space Grotesk Medium"/>
                </a:rPr>
                <a:t>Quillin</a:t>
              </a:r>
              <a:endParaRPr sz="1025">
                <a:latin typeface="Space Grotesk Medium"/>
                <a:ea typeface="Space Grotesk Medium"/>
                <a:cs typeface="Space Grotesk Medium"/>
                <a:sym typeface="Space Grotesk Medium"/>
              </a:endParaRPr>
            </a:p>
          </p:txBody>
        </p:sp>
        <p:sp>
          <p:nvSpPr>
            <p:cNvPr id="152" name="Google Shape;152;p17"/>
            <p:cNvSpPr txBox="1"/>
            <p:nvPr/>
          </p:nvSpPr>
          <p:spPr>
            <a:xfrm>
              <a:off x="4804343" y="3232404"/>
              <a:ext cx="716700" cy="6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548">
                  <a:solidFill>
                    <a:srgbClr val="434343"/>
                  </a:solidFill>
                  <a:latin typeface="Red Hat Text"/>
                  <a:ea typeface="Red Hat Text"/>
                  <a:cs typeface="Red Hat Text"/>
                  <a:sym typeface="Red Hat Text"/>
                </a:rPr>
                <a:t>Hybrid Rocketry Chief Engineer</a:t>
              </a:r>
              <a:endParaRPr sz="548">
                <a:solidFill>
                  <a:srgbClr val="434343"/>
                </a:solidFill>
                <a:latin typeface="Red Hat Text"/>
                <a:ea typeface="Red Hat Text"/>
                <a:cs typeface="Red Hat Text"/>
                <a:sym typeface="Red Hat Text"/>
              </a:endParaRPr>
            </a:p>
          </p:txBody>
        </p:sp>
        <p:pic>
          <p:nvPicPr>
            <p:cNvPr id="153" name="Google Shape;153;p17" title="DSC06747-2.jpg"/>
            <p:cNvPicPr preferRelativeResize="0"/>
            <p:nvPr/>
          </p:nvPicPr>
          <p:blipFill rotWithShape="1">
            <a:blip r:embed="rId6">
              <a:alphaModFix/>
            </a:blip>
            <a:srcRect b="2960" l="0" r="0" t="-9"/>
            <a:stretch/>
          </p:blipFill>
          <p:spPr>
            <a:xfrm>
              <a:off x="5683943" y="1810401"/>
              <a:ext cx="716700" cy="1043400"/>
            </a:xfrm>
            <a:prstGeom prst="roundRect">
              <a:avLst>
                <a:gd fmla="val 50000" name="adj"/>
              </a:avLst>
            </a:prstGeom>
            <a:noFill/>
            <a:ln>
              <a:noFill/>
            </a:ln>
          </p:spPr>
        </p:pic>
        <p:sp>
          <p:nvSpPr>
            <p:cNvPr id="154" name="Google Shape;154;p17"/>
            <p:cNvSpPr txBox="1"/>
            <p:nvPr/>
          </p:nvSpPr>
          <p:spPr>
            <a:xfrm>
              <a:off x="5658894" y="2876587"/>
              <a:ext cx="766500" cy="3954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Pablo</a:t>
              </a:r>
              <a:br>
                <a:rPr lang="en" sz="1025">
                  <a:latin typeface="Space Grotesk Medium"/>
                  <a:ea typeface="Space Grotesk Medium"/>
                  <a:cs typeface="Space Grotesk Medium"/>
                  <a:sym typeface="Space Grotesk Medium"/>
                </a:rPr>
              </a:br>
              <a:r>
                <a:rPr lang="en" sz="1025">
                  <a:latin typeface="Space Grotesk Medium"/>
                  <a:ea typeface="Space Grotesk Medium"/>
                  <a:cs typeface="Space Grotesk Medium"/>
                  <a:sym typeface="Space Grotesk Medium"/>
                </a:rPr>
                <a:t>Martinez</a:t>
              </a:r>
              <a:endParaRPr sz="1025">
                <a:latin typeface="Space Grotesk Medium"/>
                <a:ea typeface="Space Grotesk Medium"/>
                <a:cs typeface="Space Grotesk Medium"/>
                <a:sym typeface="Space Grotesk Medium"/>
              </a:endParaRPr>
            </a:p>
          </p:txBody>
        </p:sp>
        <p:sp>
          <p:nvSpPr>
            <p:cNvPr id="155" name="Google Shape;155;p17"/>
            <p:cNvSpPr txBox="1"/>
            <p:nvPr/>
          </p:nvSpPr>
          <p:spPr>
            <a:xfrm>
              <a:off x="5683943" y="3232404"/>
              <a:ext cx="716700" cy="6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557">
                  <a:solidFill>
                    <a:srgbClr val="434343"/>
                  </a:solidFill>
                  <a:latin typeface="Red Hat Text"/>
                  <a:ea typeface="Red Hat Text"/>
                  <a:cs typeface="Red Hat Text"/>
                  <a:sym typeface="Red Hat Text"/>
                </a:rPr>
                <a:t>Hybrid Rocketry Project Manager</a:t>
              </a:r>
              <a:endParaRPr sz="557">
                <a:solidFill>
                  <a:srgbClr val="434343"/>
                </a:solidFill>
                <a:latin typeface="Red Hat Text"/>
                <a:ea typeface="Red Hat Text"/>
                <a:cs typeface="Red Hat Text"/>
                <a:sym typeface="Red Hat Text"/>
              </a:endParaRPr>
            </a:p>
          </p:txBody>
        </p:sp>
      </p:grpSp>
      <p:sp>
        <p:nvSpPr>
          <p:cNvPr id="156" name="Google Shape;156;p17"/>
          <p:cNvSpPr/>
          <p:nvPr/>
        </p:nvSpPr>
        <p:spPr>
          <a:xfrm>
            <a:off x="2613198" y="1103523"/>
            <a:ext cx="3240000" cy="4710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1346">
                <a:latin typeface="DM Mono"/>
                <a:ea typeface="DM Mono"/>
                <a:cs typeface="DM Mono"/>
                <a:sym typeface="DM Mono"/>
              </a:rPr>
              <a:t>Leadership Involved</a:t>
            </a:r>
            <a:endParaRPr sz="1346">
              <a:latin typeface="DM Mono"/>
              <a:ea typeface="DM Mono"/>
              <a:cs typeface="DM Mono"/>
              <a:sym typeface="DM Mono"/>
            </a:endParaRPr>
          </a:p>
        </p:txBody>
      </p:sp>
      <p:sp>
        <p:nvSpPr>
          <p:cNvPr id="157" name="Google Shape;157;p17"/>
          <p:cNvSpPr/>
          <p:nvPr/>
        </p:nvSpPr>
        <p:spPr>
          <a:xfrm>
            <a:off x="43011" y="1574535"/>
            <a:ext cx="2570400" cy="16131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t/>
            </a:r>
            <a:endParaRPr sz="1346">
              <a:latin typeface="DM Mono"/>
              <a:ea typeface="DM Mono"/>
              <a:cs typeface="DM Mono"/>
              <a:sym typeface="DM Mono"/>
            </a:endParaRPr>
          </a:p>
        </p:txBody>
      </p:sp>
      <p:sp>
        <p:nvSpPr>
          <p:cNvPr id="158" name="Google Shape;158;p17"/>
          <p:cNvSpPr txBox="1"/>
          <p:nvPr/>
        </p:nvSpPr>
        <p:spPr>
          <a:xfrm>
            <a:off x="1271281" y="2705645"/>
            <a:ext cx="1342200" cy="1812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Dr. Hongru Chen</a:t>
            </a:r>
            <a:endParaRPr sz="1025">
              <a:latin typeface="Space Grotesk Medium"/>
              <a:ea typeface="Space Grotesk Medium"/>
              <a:cs typeface="Space Grotesk Medium"/>
              <a:sym typeface="Space Grotesk Medium"/>
            </a:endParaRPr>
          </a:p>
        </p:txBody>
      </p:sp>
      <p:sp>
        <p:nvSpPr>
          <p:cNvPr id="159" name="Google Shape;159;p17"/>
          <p:cNvSpPr txBox="1"/>
          <p:nvPr/>
        </p:nvSpPr>
        <p:spPr>
          <a:xfrm>
            <a:off x="1710284" y="2936051"/>
            <a:ext cx="546900" cy="85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57">
                <a:solidFill>
                  <a:srgbClr val="434343"/>
                </a:solidFill>
                <a:latin typeface="Red Hat Text"/>
                <a:ea typeface="Red Hat Text"/>
                <a:cs typeface="Red Hat Text"/>
                <a:sym typeface="Red Hat Text"/>
              </a:rPr>
              <a:t>ADVISOR</a:t>
            </a:r>
            <a:endParaRPr sz="557">
              <a:solidFill>
                <a:srgbClr val="434343"/>
              </a:solidFill>
              <a:latin typeface="Red Hat Text"/>
              <a:ea typeface="Red Hat Text"/>
              <a:cs typeface="Red Hat Text"/>
              <a:sym typeface="Red Hat Text"/>
            </a:endParaRPr>
          </a:p>
        </p:txBody>
      </p:sp>
      <p:sp>
        <p:nvSpPr>
          <p:cNvPr id="160" name="Google Shape;160;p17"/>
          <p:cNvSpPr txBox="1"/>
          <p:nvPr/>
        </p:nvSpPr>
        <p:spPr>
          <a:xfrm>
            <a:off x="189388" y="2645803"/>
            <a:ext cx="1018800" cy="3009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Dr. Bernd Chudoba</a:t>
            </a:r>
            <a:endParaRPr sz="1025">
              <a:latin typeface="Space Grotesk Medium"/>
              <a:ea typeface="Space Grotesk Medium"/>
              <a:cs typeface="Space Grotesk Medium"/>
              <a:sym typeface="Space Grotesk Medium"/>
            </a:endParaRPr>
          </a:p>
        </p:txBody>
      </p:sp>
      <p:sp>
        <p:nvSpPr>
          <p:cNvPr id="161" name="Google Shape;161;p17"/>
          <p:cNvSpPr txBox="1"/>
          <p:nvPr/>
        </p:nvSpPr>
        <p:spPr>
          <a:xfrm>
            <a:off x="425355" y="2947826"/>
            <a:ext cx="546900" cy="85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557">
                <a:solidFill>
                  <a:srgbClr val="434343"/>
                </a:solidFill>
                <a:latin typeface="Red Hat Text"/>
                <a:ea typeface="Red Hat Text"/>
                <a:cs typeface="Red Hat Text"/>
                <a:sym typeface="Red Hat Text"/>
              </a:rPr>
              <a:t>ADVISOR</a:t>
            </a:r>
            <a:endParaRPr sz="557">
              <a:solidFill>
                <a:srgbClr val="434343"/>
              </a:solidFill>
              <a:latin typeface="Red Hat Text"/>
              <a:ea typeface="Red Hat Text"/>
              <a:cs typeface="Red Hat Text"/>
              <a:sym typeface="Red Hat Text"/>
            </a:endParaRPr>
          </a:p>
        </p:txBody>
      </p:sp>
      <p:pic>
        <p:nvPicPr>
          <p:cNvPr id="162" name="Google Shape;162;p17" title="1747635908579.jpg"/>
          <p:cNvPicPr preferRelativeResize="0"/>
          <p:nvPr/>
        </p:nvPicPr>
        <p:blipFill rotWithShape="1">
          <a:blip r:embed="rId7">
            <a:alphaModFix/>
          </a:blip>
          <a:srcRect b="0" l="15667" r="15674" t="0"/>
          <a:stretch/>
        </p:blipFill>
        <p:spPr>
          <a:xfrm>
            <a:off x="1595790" y="1635465"/>
            <a:ext cx="693300" cy="1009200"/>
          </a:xfrm>
          <a:prstGeom prst="roundRect">
            <a:avLst>
              <a:gd fmla="val 50000" name="adj"/>
            </a:avLst>
          </a:prstGeom>
          <a:noFill/>
          <a:ln>
            <a:noFill/>
          </a:ln>
        </p:spPr>
      </p:pic>
      <p:sp>
        <p:nvSpPr>
          <p:cNvPr id="163" name="Google Shape;163;p17"/>
          <p:cNvSpPr/>
          <p:nvPr/>
        </p:nvSpPr>
        <p:spPr>
          <a:xfrm>
            <a:off x="43011" y="3187497"/>
            <a:ext cx="1311600" cy="7803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865">
                <a:latin typeface="DM Mono"/>
                <a:ea typeface="DM Mono"/>
                <a:cs typeface="DM Mono"/>
                <a:sym typeface="DM Mono"/>
              </a:rPr>
              <a:t>Email: Chudoba@uta.edu</a:t>
            </a:r>
            <a:endParaRPr sz="865">
              <a:latin typeface="DM Mono"/>
              <a:ea typeface="DM Mono"/>
              <a:cs typeface="DM Mono"/>
              <a:sym typeface="DM Mono"/>
            </a:endParaRPr>
          </a:p>
        </p:txBody>
      </p:sp>
      <p:sp>
        <p:nvSpPr>
          <p:cNvPr id="164" name="Google Shape;164;p17"/>
          <p:cNvSpPr/>
          <p:nvPr/>
        </p:nvSpPr>
        <p:spPr>
          <a:xfrm>
            <a:off x="1362134" y="3187497"/>
            <a:ext cx="1243500" cy="7803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865">
                <a:latin typeface="DM Mono"/>
                <a:ea typeface="DM Mono"/>
                <a:cs typeface="DM Mono"/>
                <a:sym typeface="DM Mono"/>
              </a:rPr>
              <a:t>Email: Hongru.chen@uta.edu</a:t>
            </a:r>
            <a:endParaRPr sz="865">
              <a:latin typeface="DM Mono"/>
              <a:ea typeface="DM Mono"/>
              <a:cs typeface="DM Mono"/>
              <a:sym typeface="DM Mono"/>
            </a:endParaRPr>
          </a:p>
        </p:txBody>
      </p:sp>
      <p:sp>
        <p:nvSpPr>
          <p:cNvPr id="165" name="Google Shape;165;p17"/>
          <p:cNvSpPr/>
          <p:nvPr/>
        </p:nvSpPr>
        <p:spPr>
          <a:xfrm>
            <a:off x="5860893" y="1103525"/>
            <a:ext cx="3240000" cy="4710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1346">
                <a:latin typeface="DM Mono"/>
                <a:ea typeface="DM Mono"/>
                <a:cs typeface="DM Mono"/>
                <a:sym typeface="DM Mono"/>
              </a:rPr>
              <a:t>Leads</a:t>
            </a:r>
            <a:endParaRPr sz="1346">
              <a:latin typeface="DM Mono"/>
              <a:ea typeface="DM Mono"/>
              <a:cs typeface="DM Mono"/>
              <a:sym typeface="DM Mono"/>
            </a:endParaRPr>
          </a:p>
        </p:txBody>
      </p:sp>
      <p:sp>
        <p:nvSpPr>
          <p:cNvPr id="166" name="Google Shape;166;p17"/>
          <p:cNvSpPr/>
          <p:nvPr/>
        </p:nvSpPr>
        <p:spPr>
          <a:xfrm>
            <a:off x="2613140" y="3192674"/>
            <a:ext cx="6487800" cy="7803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rPr lang="en" sz="865">
                <a:latin typeface="DM Mono"/>
                <a:ea typeface="DM Mono"/>
                <a:cs typeface="DM Mono"/>
                <a:sym typeface="DM Mono"/>
              </a:rPr>
              <a:t>Email: aeromavs@gmail.com</a:t>
            </a:r>
            <a:endParaRPr sz="865">
              <a:latin typeface="DM Mono"/>
              <a:ea typeface="DM Mono"/>
              <a:cs typeface="DM Mono"/>
              <a:sym typeface="DM Mono"/>
            </a:endParaRPr>
          </a:p>
        </p:txBody>
      </p:sp>
      <p:pic>
        <p:nvPicPr>
          <p:cNvPr id="167" name="Google Shape;167;p17" title="images.jpg"/>
          <p:cNvPicPr preferRelativeResize="0"/>
          <p:nvPr/>
        </p:nvPicPr>
        <p:blipFill rotWithShape="1">
          <a:blip r:embed="rId8">
            <a:alphaModFix/>
          </a:blip>
          <a:srcRect b="3165" l="0" r="0" t="3165"/>
          <a:stretch/>
        </p:blipFill>
        <p:spPr>
          <a:xfrm>
            <a:off x="425340" y="1635477"/>
            <a:ext cx="693300" cy="1009200"/>
          </a:xfrm>
          <a:prstGeom prst="roundRect">
            <a:avLst>
              <a:gd fmla="val 50000" name="adj"/>
            </a:avLst>
          </a:prstGeom>
          <a:noFill/>
          <a:ln>
            <a:noFill/>
          </a:ln>
        </p:spPr>
      </p:pic>
      <p:sp>
        <p:nvSpPr>
          <p:cNvPr id="168" name="Google Shape;168;p17"/>
          <p:cNvSpPr/>
          <p:nvPr/>
        </p:nvSpPr>
        <p:spPr>
          <a:xfrm>
            <a:off x="5860903" y="1574536"/>
            <a:ext cx="3240000" cy="1613100"/>
          </a:xfrm>
          <a:prstGeom prst="rect">
            <a:avLst/>
          </a:prstGeom>
          <a:solidFill>
            <a:schemeClr val="lt2"/>
          </a:solidFill>
          <a:ln cap="flat" cmpd="sng" w="9150">
            <a:solidFill>
              <a:schemeClr val="dk2"/>
            </a:solidFill>
            <a:prstDash val="solid"/>
            <a:round/>
            <a:headEnd len="sm" w="sm" type="none"/>
            <a:tailEnd len="sm" w="sm" type="none"/>
          </a:ln>
        </p:spPr>
        <p:txBody>
          <a:bodyPr anchorCtr="0" anchor="ctr" bIns="87950" lIns="87950" spcFirstLastPara="1" rIns="87950" wrap="square" tIns="87950">
            <a:noAutofit/>
          </a:bodyPr>
          <a:lstStyle/>
          <a:p>
            <a:pPr indent="0" lvl="0" marL="0" rtl="0" algn="ctr">
              <a:spcBef>
                <a:spcPts val="0"/>
              </a:spcBef>
              <a:spcAft>
                <a:spcPts val="0"/>
              </a:spcAft>
              <a:buNone/>
            </a:pPr>
            <a:r>
              <a:t/>
            </a:r>
            <a:endParaRPr sz="1346">
              <a:latin typeface="DM Mono"/>
              <a:ea typeface="DM Mono"/>
              <a:cs typeface="DM Mono"/>
              <a:sym typeface="DM Mono"/>
            </a:endParaRPr>
          </a:p>
        </p:txBody>
      </p:sp>
      <p:grpSp>
        <p:nvGrpSpPr>
          <p:cNvPr id="169" name="Google Shape;169;p17"/>
          <p:cNvGrpSpPr/>
          <p:nvPr/>
        </p:nvGrpSpPr>
        <p:grpSpPr>
          <a:xfrm>
            <a:off x="5917896" y="2027196"/>
            <a:ext cx="3163363" cy="414019"/>
            <a:chOff x="3116544" y="2201264"/>
            <a:chExt cx="3288319" cy="430373"/>
          </a:xfrm>
        </p:grpSpPr>
        <p:sp>
          <p:nvSpPr>
            <p:cNvPr id="170" name="Google Shape;170;p17"/>
            <p:cNvSpPr txBox="1"/>
            <p:nvPr/>
          </p:nvSpPr>
          <p:spPr>
            <a:xfrm>
              <a:off x="3116544" y="2201270"/>
              <a:ext cx="765900" cy="396900"/>
            </a:xfrm>
            <a:prstGeom prst="rect">
              <a:avLst/>
            </a:prstGeom>
            <a:noFill/>
            <a:ln>
              <a:noFill/>
            </a:ln>
          </p:spPr>
          <p:txBody>
            <a:bodyPr anchorCtr="0" anchor="t" bIns="53125" lIns="53125" spcFirstLastPara="1" rIns="53125" wrap="square" tIns="53125">
              <a:noAutofit/>
            </a:bodyPr>
            <a:lstStyle/>
            <a:p>
              <a:pPr indent="0" lvl="0" marL="0" rtl="0" algn="ctr">
                <a:lnSpc>
                  <a:spcPct val="75000"/>
                </a:lnSpc>
                <a:spcBef>
                  <a:spcPts val="0"/>
                </a:spcBef>
                <a:spcAft>
                  <a:spcPts val="0"/>
                </a:spcAft>
                <a:buNone/>
              </a:pPr>
              <a:r>
                <a:rPr lang="en" sz="1112">
                  <a:latin typeface="Space Grotesk Medium"/>
                  <a:ea typeface="Space Grotesk Medium"/>
                  <a:cs typeface="Space Grotesk Medium"/>
                  <a:sym typeface="Space Grotesk Medium"/>
                </a:rPr>
                <a:t>Karthik Nuti</a:t>
              </a:r>
              <a:endParaRPr sz="1112">
                <a:latin typeface="Space Grotesk Medium"/>
                <a:ea typeface="Space Grotesk Medium"/>
                <a:cs typeface="Space Grotesk Medium"/>
                <a:sym typeface="Space Grotesk Medium"/>
              </a:endParaRPr>
            </a:p>
          </p:txBody>
        </p:sp>
        <p:sp>
          <p:nvSpPr>
            <p:cNvPr id="171" name="Google Shape;171;p17"/>
            <p:cNvSpPr txBox="1"/>
            <p:nvPr/>
          </p:nvSpPr>
          <p:spPr>
            <a:xfrm>
              <a:off x="3882452" y="2201264"/>
              <a:ext cx="720300" cy="396900"/>
            </a:xfrm>
            <a:prstGeom prst="rect">
              <a:avLst/>
            </a:prstGeom>
            <a:noFill/>
            <a:ln>
              <a:noFill/>
            </a:ln>
          </p:spPr>
          <p:txBody>
            <a:bodyPr anchorCtr="0" anchor="t" bIns="53125" lIns="53125" spcFirstLastPara="1" rIns="53125" wrap="square" tIns="53125">
              <a:noAutofit/>
            </a:bodyPr>
            <a:lstStyle/>
            <a:p>
              <a:pPr indent="0" lvl="0" marL="0" rtl="0" algn="ctr">
                <a:lnSpc>
                  <a:spcPct val="75000"/>
                </a:lnSpc>
                <a:spcBef>
                  <a:spcPts val="0"/>
                </a:spcBef>
                <a:spcAft>
                  <a:spcPts val="0"/>
                </a:spcAft>
                <a:buNone/>
              </a:pPr>
              <a:r>
                <a:rPr lang="en" sz="1112">
                  <a:latin typeface="Space Grotesk Medium"/>
                  <a:ea typeface="Space Grotesk Medium"/>
                  <a:cs typeface="Space Grotesk Medium"/>
                  <a:sym typeface="Space Grotesk Medium"/>
                </a:rPr>
                <a:t>Aly Haider</a:t>
              </a:r>
              <a:endParaRPr sz="1112">
                <a:latin typeface="Space Grotesk Medium"/>
                <a:ea typeface="Space Grotesk Medium"/>
                <a:cs typeface="Space Grotesk Medium"/>
                <a:sym typeface="Space Grotesk Medium"/>
              </a:endParaRPr>
            </a:p>
          </p:txBody>
        </p:sp>
        <p:sp>
          <p:nvSpPr>
            <p:cNvPr id="172" name="Google Shape;172;p17"/>
            <p:cNvSpPr txBox="1"/>
            <p:nvPr/>
          </p:nvSpPr>
          <p:spPr>
            <a:xfrm>
              <a:off x="3139352" y="2561137"/>
              <a:ext cx="720300" cy="70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659">
                  <a:solidFill>
                    <a:srgbClr val="434343"/>
                  </a:solidFill>
                  <a:latin typeface="Red Hat Text"/>
                  <a:ea typeface="Red Hat Text"/>
                  <a:cs typeface="Red Hat Text"/>
                  <a:sym typeface="Red Hat Text"/>
                </a:rPr>
                <a:t>Experimentals</a:t>
              </a:r>
              <a:endParaRPr sz="659">
                <a:solidFill>
                  <a:srgbClr val="434343"/>
                </a:solidFill>
                <a:latin typeface="Red Hat Text"/>
                <a:ea typeface="Red Hat Text"/>
                <a:cs typeface="Red Hat Text"/>
                <a:sym typeface="Red Hat Text"/>
              </a:endParaRPr>
            </a:p>
          </p:txBody>
        </p:sp>
        <p:sp>
          <p:nvSpPr>
            <p:cNvPr id="173" name="Google Shape;173;p17"/>
            <p:cNvSpPr txBox="1"/>
            <p:nvPr/>
          </p:nvSpPr>
          <p:spPr>
            <a:xfrm>
              <a:off x="3882454" y="2561137"/>
              <a:ext cx="720300" cy="705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659">
                  <a:solidFill>
                    <a:srgbClr val="434343"/>
                  </a:solidFill>
                  <a:latin typeface="Red Hat Text"/>
                  <a:ea typeface="Red Hat Text"/>
                  <a:cs typeface="Red Hat Text"/>
                  <a:sym typeface="Red Hat Text"/>
                </a:rPr>
                <a:t>Electrical</a:t>
              </a:r>
              <a:endParaRPr sz="659">
                <a:solidFill>
                  <a:srgbClr val="434343"/>
                </a:solidFill>
                <a:latin typeface="Red Hat Text"/>
                <a:ea typeface="Red Hat Text"/>
                <a:cs typeface="Red Hat Text"/>
                <a:sym typeface="Red Hat Text"/>
              </a:endParaRPr>
            </a:p>
          </p:txBody>
        </p:sp>
        <p:sp>
          <p:nvSpPr>
            <p:cNvPr id="174" name="Google Shape;174;p17"/>
            <p:cNvSpPr txBox="1"/>
            <p:nvPr/>
          </p:nvSpPr>
          <p:spPr>
            <a:xfrm>
              <a:off x="4720044" y="2253481"/>
              <a:ext cx="801000" cy="2184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Joel John</a:t>
              </a:r>
              <a:endParaRPr sz="1025">
                <a:latin typeface="Space Grotesk Medium"/>
                <a:ea typeface="Space Grotesk Medium"/>
                <a:cs typeface="Space Grotesk Medium"/>
                <a:sym typeface="Space Grotesk Medium"/>
              </a:endParaRPr>
            </a:p>
          </p:txBody>
        </p:sp>
        <p:sp>
          <p:nvSpPr>
            <p:cNvPr id="175" name="Google Shape;175;p17"/>
            <p:cNvSpPr txBox="1"/>
            <p:nvPr/>
          </p:nvSpPr>
          <p:spPr>
            <a:xfrm>
              <a:off x="4804343" y="2534171"/>
              <a:ext cx="716700" cy="6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548">
                  <a:solidFill>
                    <a:srgbClr val="434343"/>
                  </a:solidFill>
                  <a:latin typeface="Red Hat Text"/>
                  <a:ea typeface="Red Hat Text"/>
                  <a:cs typeface="Red Hat Text"/>
                  <a:sym typeface="Red Hat Text"/>
                </a:rPr>
                <a:t>Mechanical</a:t>
              </a:r>
              <a:endParaRPr sz="548">
                <a:solidFill>
                  <a:srgbClr val="434343"/>
                </a:solidFill>
                <a:latin typeface="Red Hat Text"/>
                <a:ea typeface="Red Hat Text"/>
                <a:cs typeface="Red Hat Text"/>
                <a:sym typeface="Red Hat Text"/>
              </a:endParaRPr>
            </a:p>
          </p:txBody>
        </p:sp>
        <p:sp>
          <p:nvSpPr>
            <p:cNvPr id="176" name="Google Shape;176;p17"/>
            <p:cNvSpPr txBox="1"/>
            <p:nvPr/>
          </p:nvSpPr>
          <p:spPr>
            <a:xfrm>
              <a:off x="5638364" y="2202029"/>
              <a:ext cx="766500" cy="395400"/>
            </a:xfrm>
            <a:prstGeom prst="rect">
              <a:avLst/>
            </a:prstGeom>
            <a:noFill/>
            <a:ln>
              <a:noFill/>
            </a:ln>
          </p:spPr>
          <p:txBody>
            <a:bodyPr anchorCtr="0" anchor="t" bIns="44850" lIns="44850" spcFirstLastPara="1" rIns="44850" wrap="square" tIns="44850">
              <a:noAutofit/>
            </a:bodyPr>
            <a:lstStyle/>
            <a:p>
              <a:pPr indent="0" lvl="0" marL="0" rtl="0" algn="ctr">
                <a:lnSpc>
                  <a:spcPct val="75000"/>
                </a:lnSpc>
                <a:spcBef>
                  <a:spcPts val="0"/>
                </a:spcBef>
                <a:spcAft>
                  <a:spcPts val="0"/>
                </a:spcAft>
                <a:buNone/>
              </a:pPr>
              <a:r>
                <a:rPr lang="en" sz="1025">
                  <a:latin typeface="Space Grotesk Medium"/>
                  <a:ea typeface="Space Grotesk Medium"/>
                  <a:cs typeface="Space Grotesk Medium"/>
                  <a:sym typeface="Space Grotesk Medium"/>
                </a:rPr>
                <a:t>Jonathan White</a:t>
              </a:r>
              <a:endParaRPr sz="1025">
                <a:latin typeface="Space Grotesk Medium"/>
                <a:ea typeface="Space Grotesk Medium"/>
                <a:cs typeface="Space Grotesk Medium"/>
                <a:sym typeface="Space Grotesk Medium"/>
              </a:endParaRPr>
            </a:p>
          </p:txBody>
        </p:sp>
        <p:sp>
          <p:nvSpPr>
            <p:cNvPr id="177" name="Google Shape;177;p17"/>
            <p:cNvSpPr txBox="1"/>
            <p:nvPr/>
          </p:nvSpPr>
          <p:spPr>
            <a:xfrm>
              <a:off x="5663257" y="2536795"/>
              <a:ext cx="716700" cy="6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557">
                  <a:solidFill>
                    <a:srgbClr val="434343"/>
                  </a:solidFill>
                  <a:latin typeface="Red Hat Text"/>
                  <a:ea typeface="Red Hat Text"/>
                  <a:cs typeface="Red Hat Text"/>
                  <a:sym typeface="Red Hat Text"/>
                </a:rPr>
                <a:t>Mechanical</a:t>
              </a:r>
              <a:endParaRPr sz="557">
                <a:solidFill>
                  <a:srgbClr val="434343"/>
                </a:solidFill>
                <a:latin typeface="Red Hat Text"/>
                <a:ea typeface="Red Hat Text"/>
                <a:cs typeface="Red Hat Text"/>
                <a:sym typeface="Red Hat Tex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CEA analysis</a:t>
            </a:r>
            <a:endParaRPr/>
          </a:p>
        </p:txBody>
      </p:sp>
      <p:sp>
        <p:nvSpPr>
          <p:cNvPr id="693" name="Google Shape;69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6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695" name="Google Shape;695;p62"/>
          <p:cNvPicPr preferRelativeResize="0"/>
          <p:nvPr/>
        </p:nvPicPr>
        <p:blipFill>
          <a:blip r:embed="rId3">
            <a:alphaModFix/>
          </a:blip>
          <a:stretch>
            <a:fillRect/>
          </a:stretch>
        </p:blipFill>
        <p:spPr>
          <a:xfrm>
            <a:off x="2459150" y="932925"/>
            <a:ext cx="4093900" cy="3500976"/>
          </a:xfrm>
          <a:prstGeom prst="rect">
            <a:avLst/>
          </a:prstGeom>
          <a:noFill/>
          <a:ln>
            <a:noFill/>
          </a:ln>
        </p:spPr>
      </p:pic>
      <p:pic>
        <p:nvPicPr>
          <p:cNvPr id="696" name="Google Shape;696;p62"/>
          <p:cNvPicPr preferRelativeResize="0"/>
          <p:nvPr/>
        </p:nvPicPr>
        <p:blipFill>
          <a:blip r:embed="rId4">
            <a:alphaModFix/>
          </a:blip>
          <a:stretch>
            <a:fillRect/>
          </a:stretch>
        </p:blipFill>
        <p:spPr>
          <a:xfrm>
            <a:off x="4720669" y="2445750"/>
            <a:ext cx="2461225" cy="2514400"/>
          </a:xfrm>
          <a:prstGeom prst="rect">
            <a:avLst/>
          </a:prstGeom>
          <a:noFill/>
          <a:ln>
            <a:noFill/>
          </a:ln>
        </p:spPr>
      </p:pic>
      <p:sp>
        <p:nvSpPr>
          <p:cNvPr id="697" name="Google Shape;697;p62"/>
          <p:cNvSpPr txBox="1"/>
          <p:nvPr/>
        </p:nvSpPr>
        <p:spPr>
          <a:xfrm>
            <a:off x="2420725" y="4410325"/>
            <a:ext cx="221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NASA CEA</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By: Nicholas Quillin</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Date: 10.25.2025</a:t>
            </a:r>
            <a:endParaRPr sz="1000">
              <a:solidFill>
                <a:schemeClr val="dk1"/>
              </a:solidFill>
              <a:latin typeface="DM Mono"/>
              <a:ea typeface="DM Mono"/>
              <a:cs typeface="DM Mono"/>
              <a:sym typeface="DM Mono"/>
            </a:endParaRPr>
          </a:p>
        </p:txBody>
      </p:sp>
      <p:cxnSp>
        <p:nvCxnSpPr>
          <p:cNvPr id="698" name="Google Shape;698;p62"/>
          <p:cNvCxnSpPr/>
          <p:nvPr/>
        </p:nvCxnSpPr>
        <p:spPr>
          <a:xfrm flipH="1">
            <a:off x="6518425" y="2241750"/>
            <a:ext cx="570000" cy="79500"/>
          </a:xfrm>
          <a:prstGeom prst="straightConnector1">
            <a:avLst/>
          </a:prstGeom>
          <a:noFill/>
          <a:ln cap="flat" cmpd="sng" w="9525">
            <a:solidFill>
              <a:schemeClr val="dk2"/>
            </a:solidFill>
            <a:prstDash val="solid"/>
            <a:round/>
            <a:headEnd len="med" w="med" type="none"/>
            <a:tailEnd len="med" w="med" type="triangle"/>
          </a:ln>
        </p:spPr>
      </p:cxnSp>
      <p:cxnSp>
        <p:nvCxnSpPr>
          <p:cNvPr id="699" name="Google Shape;699;p62"/>
          <p:cNvCxnSpPr/>
          <p:nvPr/>
        </p:nvCxnSpPr>
        <p:spPr>
          <a:xfrm flipH="1">
            <a:off x="7001725" y="3165375"/>
            <a:ext cx="216600" cy="28800"/>
          </a:xfrm>
          <a:prstGeom prst="straightConnector1">
            <a:avLst/>
          </a:prstGeom>
          <a:noFill/>
          <a:ln cap="flat" cmpd="sng" w="9525">
            <a:solidFill>
              <a:schemeClr val="dk2"/>
            </a:solidFill>
            <a:prstDash val="solid"/>
            <a:round/>
            <a:headEnd len="med" w="med" type="none"/>
            <a:tailEnd len="med" w="med" type="triangle"/>
          </a:ln>
        </p:spPr>
      </p:cxnSp>
      <p:cxnSp>
        <p:nvCxnSpPr>
          <p:cNvPr id="700" name="Google Shape;700;p62"/>
          <p:cNvCxnSpPr/>
          <p:nvPr/>
        </p:nvCxnSpPr>
        <p:spPr>
          <a:xfrm>
            <a:off x="7030700" y="3735425"/>
            <a:ext cx="0" cy="9237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62"/>
          <p:cNvCxnSpPr/>
          <p:nvPr/>
        </p:nvCxnSpPr>
        <p:spPr>
          <a:xfrm flipH="1">
            <a:off x="7045100" y="4139525"/>
            <a:ext cx="396900" cy="504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62"/>
          <p:cNvCxnSpPr/>
          <p:nvPr/>
        </p:nvCxnSpPr>
        <p:spPr>
          <a:xfrm>
            <a:off x="2073375" y="2501525"/>
            <a:ext cx="364200" cy="3180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62"/>
          <p:cNvCxnSpPr/>
          <p:nvPr/>
        </p:nvCxnSpPr>
        <p:spPr>
          <a:xfrm>
            <a:off x="2459150" y="3565850"/>
            <a:ext cx="0" cy="8841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62"/>
          <p:cNvSpPr txBox="1"/>
          <p:nvPr/>
        </p:nvSpPr>
        <p:spPr>
          <a:xfrm>
            <a:off x="391500" y="1758150"/>
            <a:ext cx="176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Chamber temperature is lower </a:t>
            </a:r>
            <a:r>
              <a:rPr lang="en" sz="800">
                <a:solidFill>
                  <a:schemeClr val="dk2"/>
                </a:solidFill>
                <a:latin typeface="DM Mono"/>
                <a:ea typeface="DM Mono"/>
                <a:cs typeface="DM Mono"/>
                <a:sym typeface="DM Mono"/>
              </a:rPr>
              <a:t>than</a:t>
            </a:r>
            <a:r>
              <a:rPr lang="en" sz="800">
                <a:solidFill>
                  <a:schemeClr val="dk2"/>
                </a:solidFill>
                <a:latin typeface="DM Mono"/>
                <a:ea typeface="DM Mono"/>
                <a:cs typeface="DM Mono"/>
                <a:sym typeface="DM Mono"/>
              </a:rPr>
              <a:t> PeP, these conservative values are used for thrust calculations while PEP results are used for heat flux</a:t>
            </a:r>
            <a:endParaRPr sz="800">
              <a:solidFill>
                <a:schemeClr val="dk2"/>
              </a:solidFill>
              <a:latin typeface="DM Mono"/>
              <a:ea typeface="DM Mono"/>
              <a:cs typeface="DM Mono"/>
              <a:sym typeface="DM Mono"/>
            </a:endParaRPr>
          </a:p>
        </p:txBody>
      </p:sp>
      <p:sp>
        <p:nvSpPr>
          <p:cNvPr id="705" name="Google Shape;705;p62"/>
          <p:cNvSpPr txBox="1"/>
          <p:nvPr/>
        </p:nvSpPr>
        <p:spPr>
          <a:xfrm>
            <a:off x="391500" y="3510500"/>
            <a:ext cx="176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Since this model takes in account shifting chemical equilibrium, these values are used for the respective performance of the nozzles over PeP</a:t>
            </a:r>
            <a:endParaRPr sz="800">
              <a:solidFill>
                <a:schemeClr val="dk2"/>
              </a:solidFill>
              <a:latin typeface="DM Mono"/>
              <a:ea typeface="DM Mono"/>
              <a:cs typeface="DM Mono"/>
              <a:sym typeface="DM Mono"/>
            </a:endParaRPr>
          </a:p>
        </p:txBody>
      </p:sp>
      <p:cxnSp>
        <p:nvCxnSpPr>
          <p:cNvPr id="706" name="Google Shape;706;p62"/>
          <p:cNvCxnSpPr/>
          <p:nvPr/>
        </p:nvCxnSpPr>
        <p:spPr>
          <a:xfrm flipH="1" rot="10800000">
            <a:off x="2073375" y="3992825"/>
            <a:ext cx="368100" cy="12900"/>
          </a:xfrm>
          <a:prstGeom prst="straightConnector1">
            <a:avLst/>
          </a:prstGeom>
          <a:noFill/>
          <a:ln cap="flat" cmpd="sng" w="9525">
            <a:solidFill>
              <a:schemeClr val="dk2"/>
            </a:solidFill>
            <a:prstDash val="solid"/>
            <a:round/>
            <a:headEnd len="med" w="med" type="none"/>
            <a:tailEnd len="med" w="med" type="triangle"/>
          </a:ln>
        </p:spPr>
      </p:cxnSp>
      <p:sp>
        <p:nvSpPr>
          <p:cNvPr id="707" name="Google Shape;707;p62"/>
          <p:cNvSpPr txBox="1"/>
          <p:nvPr/>
        </p:nvSpPr>
        <p:spPr>
          <a:xfrm>
            <a:off x="7030700" y="1648350"/>
            <a:ext cx="176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Manual CEA predicts higher ideal O/F ratio then either Sutton or RocketCEA python wrapper. Still trying to figure out why this is the case</a:t>
            </a:r>
            <a:endParaRPr sz="800">
              <a:solidFill>
                <a:schemeClr val="dk2"/>
              </a:solidFill>
              <a:latin typeface="DM Mono"/>
              <a:ea typeface="DM Mono"/>
              <a:cs typeface="DM Mono"/>
              <a:sym typeface="DM Mono"/>
            </a:endParaRPr>
          </a:p>
        </p:txBody>
      </p:sp>
      <p:sp>
        <p:nvSpPr>
          <p:cNvPr id="708" name="Google Shape;708;p62"/>
          <p:cNvSpPr txBox="1"/>
          <p:nvPr/>
        </p:nvSpPr>
        <p:spPr>
          <a:xfrm>
            <a:off x="7181900" y="2594925"/>
            <a:ext cx="1760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This translates to approx 203s of specific impulse, significantly lower than many reference material on this subject. It might be due to the composition of paraffin defined by the software</a:t>
            </a:r>
            <a:endParaRPr sz="800">
              <a:solidFill>
                <a:schemeClr val="dk2"/>
              </a:solidFill>
              <a:latin typeface="DM Mono"/>
              <a:ea typeface="DM Mono"/>
              <a:cs typeface="DM Mono"/>
              <a:sym typeface="DM Mono"/>
            </a:endParaRPr>
          </a:p>
        </p:txBody>
      </p:sp>
      <p:sp>
        <p:nvSpPr>
          <p:cNvPr id="709" name="Google Shape;709;p62"/>
          <p:cNvSpPr txBox="1"/>
          <p:nvPr/>
        </p:nvSpPr>
        <p:spPr>
          <a:xfrm>
            <a:off x="7383300" y="3826175"/>
            <a:ext cx="1760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Exhaust properties cross referenced with performance properties using excel</a:t>
            </a:r>
            <a:endParaRPr sz="800">
              <a:solidFill>
                <a:schemeClr val="dk2"/>
              </a:solidFill>
              <a:latin typeface="DM Mono"/>
              <a:ea typeface="DM Mono"/>
              <a:cs typeface="DM Mono"/>
              <a:sym typeface="DM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Sizing</a:t>
            </a:r>
            <a:endParaRPr/>
          </a:p>
        </p:txBody>
      </p:sp>
      <p:sp>
        <p:nvSpPr>
          <p:cNvPr id="715" name="Google Shape;715;p63"/>
          <p:cNvSpPr txBox="1"/>
          <p:nvPr>
            <p:ph idx="2" type="body"/>
          </p:nvPr>
        </p:nvSpPr>
        <p:spPr>
          <a:xfrm>
            <a:off x="4001825" y="2168475"/>
            <a:ext cx="2720100" cy="19239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Constraints:</a:t>
            </a:r>
            <a:endParaRPr/>
          </a:p>
          <a:p>
            <a:pPr indent="0" lvl="0" marL="0" rtl="0" algn="l">
              <a:spcBef>
                <a:spcPts val="1200"/>
              </a:spcBef>
              <a:spcAft>
                <a:spcPts val="0"/>
              </a:spcAft>
              <a:buNone/>
            </a:pPr>
            <a:r>
              <a:rPr lang="en"/>
              <a:t>The engine shall not exceed 2000 Ns of total impulse</a:t>
            </a:r>
            <a:endParaRPr/>
          </a:p>
          <a:p>
            <a:pPr indent="0" lvl="0" marL="0" rtl="0" algn="l">
              <a:spcBef>
                <a:spcPts val="1200"/>
              </a:spcBef>
              <a:spcAft>
                <a:spcPts val="0"/>
              </a:spcAft>
              <a:buNone/>
            </a:pPr>
            <a:r>
              <a:rPr lang="en"/>
              <a:t>The Combustion chamber should be primarily produced from COTS hardware with minimum machining</a:t>
            </a:r>
            <a:endParaRPr/>
          </a:p>
          <a:p>
            <a:pPr indent="0" lvl="0" marL="0" rtl="0" algn="l">
              <a:spcBef>
                <a:spcPts val="1200"/>
              </a:spcBef>
              <a:spcAft>
                <a:spcPts val="0"/>
              </a:spcAft>
              <a:buNone/>
            </a:pPr>
            <a:r>
              <a:rPr lang="en"/>
              <a:t>Oxidizer Mass flux shall not exceed 600kg/m^2</a:t>
            </a:r>
            <a:endParaRPr/>
          </a:p>
          <a:p>
            <a:pPr indent="0" lvl="0" marL="0" rtl="0" algn="l">
              <a:spcBef>
                <a:spcPts val="1200"/>
              </a:spcBef>
              <a:spcAft>
                <a:spcPts val="1200"/>
              </a:spcAft>
              <a:buNone/>
            </a:pPr>
            <a:r>
              <a:t/>
            </a:r>
            <a:endParaRPr/>
          </a:p>
        </p:txBody>
      </p:sp>
      <p:sp>
        <p:nvSpPr>
          <p:cNvPr id="716" name="Google Shape;716;p6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Grain sizing results</a:t>
            </a:r>
            <a:r>
              <a:rPr lang="en" u="sng"/>
              <a:t>:</a:t>
            </a:r>
            <a:endParaRPr sz="1200" u="sng">
              <a:solidFill>
                <a:schemeClr val="dk1"/>
              </a:solidFill>
            </a:endParaRPr>
          </a:p>
          <a:p>
            <a:pPr indent="0" lvl="0" marL="0" rtl="0" algn="l">
              <a:spcBef>
                <a:spcPts val="1200"/>
              </a:spcBef>
              <a:spcAft>
                <a:spcPts val="0"/>
              </a:spcAft>
              <a:buNone/>
            </a:pPr>
            <a:r>
              <a:rPr lang="en" sz="1200">
                <a:solidFill>
                  <a:schemeClr val="dk1"/>
                </a:solidFill>
              </a:rPr>
              <a:t>Total Impulse  = 1000 Ns </a:t>
            </a:r>
            <a:endParaRPr sz="1200">
              <a:solidFill>
                <a:schemeClr val="dk1"/>
              </a:solidFill>
            </a:endParaRPr>
          </a:p>
          <a:p>
            <a:pPr indent="0" lvl="0" marL="0" rtl="0" algn="l">
              <a:spcBef>
                <a:spcPts val="1200"/>
              </a:spcBef>
              <a:spcAft>
                <a:spcPts val="0"/>
              </a:spcAft>
              <a:buNone/>
            </a:pPr>
            <a:r>
              <a:rPr lang="en" sz="1200">
                <a:solidFill>
                  <a:schemeClr val="dk1"/>
                </a:solidFill>
              </a:rPr>
              <a:t>Average Force</a:t>
            </a:r>
            <a:r>
              <a:rPr lang="en" sz="1200">
                <a:solidFill>
                  <a:schemeClr val="dk1"/>
                </a:solidFill>
              </a:rPr>
              <a:t> = 153 N</a:t>
            </a:r>
            <a:endParaRPr sz="1200">
              <a:solidFill>
                <a:schemeClr val="dk1"/>
              </a:solidFill>
            </a:endParaRPr>
          </a:p>
          <a:p>
            <a:pPr indent="0" lvl="0" marL="0" rtl="0" algn="l">
              <a:spcBef>
                <a:spcPts val="1200"/>
              </a:spcBef>
              <a:spcAft>
                <a:spcPts val="0"/>
              </a:spcAft>
              <a:buNone/>
            </a:pPr>
            <a:r>
              <a:rPr lang="en" sz="1200">
                <a:solidFill>
                  <a:schemeClr val="dk1"/>
                </a:solidFill>
              </a:rPr>
              <a:t>Maximum Oxidizer Mass Flux = 384 kg/m^2 </a:t>
            </a:r>
            <a:endParaRPr sz="1200">
              <a:solidFill>
                <a:schemeClr val="dk1"/>
              </a:solidFill>
            </a:endParaRPr>
          </a:p>
          <a:p>
            <a:pPr indent="0" lvl="0" marL="0" rtl="0" algn="l">
              <a:spcBef>
                <a:spcPts val="1200"/>
              </a:spcBef>
              <a:spcAft>
                <a:spcPts val="0"/>
              </a:spcAft>
              <a:buNone/>
            </a:pPr>
            <a:r>
              <a:rPr lang="en" sz="1200">
                <a:solidFill>
                  <a:schemeClr val="dk1"/>
                </a:solidFill>
              </a:rPr>
              <a:t>Oxidizer Mass flow = 66.9 g/s </a:t>
            </a:r>
            <a:endParaRPr sz="1200">
              <a:solidFill>
                <a:schemeClr val="dk1"/>
              </a:solidFill>
            </a:endParaRPr>
          </a:p>
          <a:p>
            <a:pPr indent="0" lvl="0" marL="0" rtl="0" algn="l">
              <a:spcBef>
                <a:spcPts val="1200"/>
              </a:spcBef>
              <a:spcAft>
                <a:spcPts val="0"/>
              </a:spcAft>
              <a:buNone/>
            </a:pPr>
            <a:r>
              <a:rPr lang="en" sz="1200">
                <a:solidFill>
                  <a:schemeClr val="dk1"/>
                </a:solidFill>
              </a:rPr>
              <a:t>Grain Length= 11.99cm </a:t>
            </a:r>
            <a:endParaRPr sz="1200">
              <a:solidFill>
                <a:schemeClr val="dk1"/>
              </a:solidFill>
            </a:endParaRPr>
          </a:p>
          <a:p>
            <a:pPr indent="0" lvl="0" marL="0" rtl="0" algn="l">
              <a:spcBef>
                <a:spcPts val="1200"/>
              </a:spcBef>
              <a:spcAft>
                <a:spcPts val="0"/>
              </a:spcAft>
              <a:buNone/>
            </a:pPr>
            <a:r>
              <a:rPr lang="en" sz="1200">
                <a:solidFill>
                  <a:schemeClr val="dk1"/>
                </a:solidFill>
              </a:rPr>
              <a:t>Grain outer diameter = 33.32mm </a:t>
            </a:r>
            <a:endParaRPr sz="1200">
              <a:solidFill>
                <a:schemeClr val="dk1"/>
              </a:solidFill>
            </a:endParaRPr>
          </a:p>
          <a:p>
            <a:pPr indent="0" lvl="0" marL="0" rtl="0" algn="l">
              <a:spcBef>
                <a:spcPts val="1200"/>
              </a:spcBef>
              <a:spcAft>
                <a:spcPts val="1200"/>
              </a:spcAft>
              <a:buNone/>
            </a:pPr>
            <a:r>
              <a:rPr lang="en" sz="1200">
                <a:solidFill>
                  <a:schemeClr val="dk1"/>
                </a:solidFill>
              </a:rPr>
              <a:t>Grain inside Diameter= 14.87 mm </a:t>
            </a:r>
            <a:endParaRPr>
              <a:solidFill>
                <a:schemeClr val="dk1"/>
              </a:solidFill>
            </a:endParaRPr>
          </a:p>
        </p:txBody>
      </p:sp>
      <p:sp>
        <p:nvSpPr>
          <p:cNvPr id="717" name="Google Shape;717;p63"/>
          <p:cNvSpPr txBox="1"/>
          <p:nvPr/>
        </p:nvSpPr>
        <p:spPr>
          <a:xfrm>
            <a:off x="4001825" y="1017725"/>
            <a:ext cx="4522800" cy="146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u="sng">
                <a:solidFill>
                  <a:schemeClr val="dk1"/>
                </a:solidFill>
              </a:rPr>
              <a:t>Injector Sizing</a:t>
            </a:r>
            <a:endParaRPr sz="1200" u="sng">
              <a:solidFill>
                <a:schemeClr val="dk1"/>
              </a:solidFill>
            </a:endParaRPr>
          </a:p>
          <a:p>
            <a:pPr indent="0" lvl="0" marL="0" rtl="0" algn="l">
              <a:lnSpc>
                <a:spcPct val="115000"/>
              </a:lnSpc>
              <a:spcBef>
                <a:spcPts val="1200"/>
              </a:spcBef>
              <a:spcAft>
                <a:spcPts val="0"/>
              </a:spcAft>
              <a:buNone/>
            </a:pPr>
            <a:r>
              <a:rPr lang="en" sz="1200">
                <a:solidFill>
                  <a:schemeClr val="dk1"/>
                </a:solidFill>
              </a:rPr>
              <a:t>2 </a:t>
            </a:r>
            <a:r>
              <a:rPr lang="en" sz="1200">
                <a:solidFill>
                  <a:schemeClr val="dk1"/>
                </a:solidFill>
              </a:rPr>
              <a:t>holes,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Cut from ½” National pipe thread plug</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
        <p:nvSpPr>
          <p:cNvPr id="718" name="Google Shape;71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6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720" name="Google Shape;720;p63"/>
          <p:cNvSpPr txBox="1"/>
          <p:nvPr/>
        </p:nvSpPr>
        <p:spPr>
          <a:xfrm>
            <a:off x="4001825" y="3933500"/>
            <a:ext cx="44127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chemeClr val="dk2"/>
                </a:solidFill>
                <a:latin typeface="DM Mono"/>
                <a:ea typeface="DM Mono"/>
                <a:cs typeface="DM Mono"/>
                <a:sym typeface="DM Mono"/>
              </a:rPr>
              <a:t>Regression rate </a:t>
            </a:r>
            <a:r>
              <a:rPr lang="en" sz="700">
                <a:solidFill>
                  <a:schemeClr val="dk2"/>
                </a:solidFill>
                <a:latin typeface="DM Mono"/>
                <a:ea typeface="DM Mono"/>
                <a:cs typeface="DM Mono"/>
                <a:sym typeface="DM Mono"/>
              </a:rPr>
              <a:t>coefficients</a:t>
            </a:r>
            <a:r>
              <a:rPr lang="en" sz="700">
                <a:solidFill>
                  <a:schemeClr val="dk2"/>
                </a:solidFill>
                <a:latin typeface="DM Mono"/>
                <a:ea typeface="DM Mono"/>
                <a:cs typeface="DM Mono"/>
                <a:sym typeface="DM Mono"/>
              </a:rPr>
              <a:t> based </a:t>
            </a:r>
            <a:r>
              <a:rPr lang="en" sz="700">
                <a:solidFill>
                  <a:schemeClr val="dk2"/>
                </a:solidFill>
                <a:latin typeface="DM Mono"/>
                <a:ea typeface="DM Mono"/>
                <a:cs typeface="DM Mono"/>
                <a:sym typeface="DM Mono"/>
              </a:rPr>
              <a:t>on data collected by </a:t>
            </a:r>
            <a:endParaRPr sz="700">
              <a:solidFill>
                <a:schemeClr val="dk2"/>
              </a:solidFill>
              <a:latin typeface="DM Mono"/>
              <a:ea typeface="DM Mono"/>
              <a:cs typeface="DM Mono"/>
              <a:sym typeface="DM Mono"/>
            </a:endParaRPr>
          </a:p>
          <a:p>
            <a:pPr indent="0" lvl="0" marL="0" rtl="0" algn="l">
              <a:lnSpc>
                <a:spcPct val="115000"/>
              </a:lnSpc>
              <a:spcBef>
                <a:spcPts val="0"/>
              </a:spcBef>
              <a:spcAft>
                <a:spcPts val="0"/>
              </a:spcAft>
              <a:buClr>
                <a:schemeClr val="dk1"/>
              </a:buClr>
              <a:buSzPts val="1100"/>
              <a:buFont typeface="Arial"/>
              <a:buNone/>
            </a:pPr>
            <a:r>
              <a:rPr lang="en" sz="700">
                <a:solidFill>
                  <a:schemeClr val="dk2"/>
                </a:solidFill>
                <a:latin typeface="DM Mono"/>
                <a:ea typeface="DM Mono"/>
                <a:cs typeface="DM Mono"/>
                <a:sym typeface="DM Mono"/>
              </a:rPr>
              <a:t>Lee, T.-S., and Tsai, H.-L., “(PDF) fuel regression rate in a paraffin-HTPB nitrous oxide hybrid rocket,” Research Gate Available: https://www.researchgate.net/publication/268343388_Fuel_Regression_Rate_in_a_Paraffin-HTPB_Nitrous_Oxide_Hybrid_Rocket. </a:t>
            </a:r>
            <a:endParaRPr sz="1100">
              <a:solidFill>
                <a:schemeClr val="dk2"/>
              </a:solidFill>
              <a:latin typeface="DM Mono"/>
              <a:ea typeface="DM Mono"/>
              <a:cs typeface="DM Mono"/>
              <a:sym typeface="DM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4"/>
          <p:cNvSpPr/>
          <p:nvPr/>
        </p:nvSpPr>
        <p:spPr>
          <a:xfrm>
            <a:off x="4408450" y="1471900"/>
            <a:ext cx="1879200" cy="2355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Mono"/>
              <a:ea typeface="DM Mono"/>
              <a:cs typeface="DM Mono"/>
              <a:sym typeface="DM Mono"/>
            </a:endParaRPr>
          </a:p>
        </p:txBody>
      </p:sp>
      <p:sp>
        <p:nvSpPr>
          <p:cNvPr id="726" name="Google Shape;72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a:t>
            </a:r>
            <a:endParaRPr/>
          </a:p>
        </p:txBody>
      </p:sp>
      <p:sp>
        <p:nvSpPr>
          <p:cNvPr id="727" name="Google Shape;727;p6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6061 Aluminum for combustion chamber assemble</a:t>
            </a:r>
            <a:endParaRPr/>
          </a:p>
          <a:p>
            <a:pPr indent="0" lvl="0" marL="0" rtl="0" algn="l">
              <a:spcBef>
                <a:spcPts val="1200"/>
              </a:spcBef>
              <a:spcAft>
                <a:spcPts val="0"/>
              </a:spcAft>
              <a:buNone/>
            </a:pPr>
            <a:r>
              <a:rPr lang="en"/>
              <a:t>Pipe fittings are stainless steel</a:t>
            </a:r>
            <a:endParaRPr/>
          </a:p>
          <a:p>
            <a:pPr indent="0" lvl="0" marL="0" rtl="0" algn="l">
              <a:spcBef>
                <a:spcPts val="1200"/>
              </a:spcBef>
              <a:spcAft>
                <a:spcPts val="1200"/>
              </a:spcAft>
              <a:buNone/>
            </a:pPr>
            <a:r>
              <a:rPr lang="en"/>
              <a:t>316 Steel - Eliminated because it violates the unified tripoli safety code</a:t>
            </a:r>
            <a:endParaRPr/>
          </a:p>
        </p:txBody>
      </p:sp>
      <p:sp>
        <p:nvSpPr>
          <p:cNvPr id="728" name="Google Shape;72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9" name="Google Shape;729;p64"/>
          <p:cNvPicPr preferRelativeResize="0"/>
          <p:nvPr/>
        </p:nvPicPr>
        <p:blipFill>
          <a:blip r:embed="rId4">
            <a:alphaModFix/>
          </a:blip>
          <a:stretch>
            <a:fillRect/>
          </a:stretch>
        </p:blipFill>
        <p:spPr>
          <a:xfrm>
            <a:off x="6439100" y="1817350"/>
            <a:ext cx="2205375" cy="1949550"/>
          </a:xfrm>
          <a:prstGeom prst="rect">
            <a:avLst/>
          </a:prstGeom>
          <a:noFill/>
          <a:ln>
            <a:noFill/>
          </a:ln>
        </p:spPr>
      </p:pic>
      <p:sp>
        <p:nvSpPr>
          <p:cNvPr id="730" name="Google Shape;730;p64"/>
          <p:cNvSpPr txBox="1"/>
          <p:nvPr/>
        </p:nvSpPr>
        <p:spPr>
          <a:xfrm>
            <a:off x="6674450" y="3766900"/>
            <a:ext cx="1818300" cy="9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chemeClr val="dk1"/>
                </a:solidFill>
              </a:rPr>
              <a:t>FastenersWEB, “Aluminum cube 6061 T6 suppliers, manufacturers, exporters from India - FastenersWEB,” </a:t>
            </a:r>
            <a:r>
              <a:rPr i="1" lang="en" sz="700">
                <a:solidFill>
                  <a:schemeClr val="dk1"/>
                </a:solidFill>
              </a:rPr>
              <a:t>fastenersweb.com</a:t>
            </a:r>
            <a:r>
              <a:rPr lang="en" sz="700">
                <a:solidFill>
                  <a:schemeClr val="dk1"/>
                </a:solidFill>
              </a:rPr>
              <a:t> Available: https://www.fastenersweb.com/proddetail/68007/aluminum-cube-6061-t6.</a:t>
            </a:r>
            <a:endParaRPr sz="300">
              <a:solidFill>
                <a:schemeClr val="dk2"/>
              </a:solidFill>
              <a:latin typeface="DM Mono"/>
              <a:ea typeface="DM Mono"/>
              <a:cs typeface="DM Mono"/>
              <a:sym typeface="DM Mono"/>
            </a:endParaRPr>
          </a:p>
        </p:txBody>
      </p:sp>
      <p:pic>
        <p:nvPicPr>
          <p:cNvPr id="731" name="Google Shape;731;p64"/>
          <p:cNvPicPr preferRelativeResize="0"/>
          <p:nvPr/>
        </p:nvPicPr>
        <p:blipFill>
          <a:blip r:embed="rId5">
            <a:alphaModFix/>
          </a:blip>
          <a:stretch>
            <a:fillRect/>
          </a:stretch>
        </p:blipFill>
        <p:spPr>
          <a:xfrm>
            <a:off x="4464000" y="1556800"/>
            <a:ext cx="1768088" cy="2210110"/>
          </a:xfrm>
          <a:prstGeom prst="rect">
            <a:avLst/>
          </a:prstGeom>
          <a:noFill/>
          <a:ln>
            <a:noFill/>
          </a:ln>
        </p:spPr>
      </p:pic>
      <p:sp>
        <p:nvSpPr>
          <p:cNvPr id="732" name="Google Shape;732;p64"/>
          <p:cNvSpPr txBox="1"/>
          <p:nvPr/>
        </p:nvSpPr>
        <p:spPr>
          <a:xfrm>
            <a:off x="4631000" y="3875125"/>
            <a:ext cx="1601100" cy="78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700">
                <a:solidFill>
                  <a:schemeClr val="dk1"/>
                </a:solidFill>
              </a:rPr>
              <a:t>“TB057 16" stainless steel cube prop rental,” </a:t>
            </a:r>
            <a:r>
              <a:rPr i="1" lang="en" sz="700">
                <a:solidFill>
                  <a:schemeClr val="dk1"/>
                </a:solidFill>
              </a:rPr>
              <a:t>ACME Brooklyn</a:t>
            </a:r>
            <a:r>
              <a:rPr lang="en" sz="700">
                <a:solidFill>
                  <a:schemeClr val="dk1"/>
                </a:solidFill>
              </a:rPr>
              <a:t> Available: https://www.acmebrooklyn.com/prop/tb057-small-stainless-steel-cube/.</a:t>
            </a:r>
            <a:endParaRPr sz="7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Chamber Assembly</a:t>
            </a:r>
            <a:endParaRPr/>
          </a:p>
        </p:txBody>
      </p:sp>
      <p:sp>
        <p:nvSpPr>
          <p:cNvPr id="738" name="Google Shape;738;p6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Chamber is fabricated from a 3 in diameter 6061 aluminum tube. It is </a:t>
            </a:r>
            <a:r>
              <a:rPr lang="en"/>
              <a:t>radiatively cooled</a:t>
            </a:r>
            <a:r>
              <a:rPr lang="en"/>
              <a:t>. The radiatively cooled chamber configuration was chosen for its simplicity, and low cost </a:t>
            </a:r>
            <a:r>
              <a:rPr lang="en"/>
              <a:t>capability</a:t>
            </a:r>
            <a:r>
              <a:rPr lang="en"/>
              <a:t>.</a:t>
            </a:r>
            <a:endParaRPr/>
          </a:p>
          <a:p>
            <a:pPr indent="0" lvl="0" marL="0" rtl="0" algn="l">
              <a:spcBef>
                <a:spcPts val="1200"/>
              </a:spcBef>
              <a:spcAft>
                <a:spcPts val="0"/>
              </a:spcAft>
              <a:buNone/>
            </a:pPr>
            <a:r>
              <a:rPr lang="en"/>
              <a:t>3” was chosen as the smallest size which would allow the engine to run cool even with a failure to shut off the engine.</a:t>
            </a:r>
            <a:endParaRPr/>
          </a:p>
          <a:p>
            <a:pPr indent="0" lvl="0" marL="0" rtl="0" algn="l">
              <a:spcBef>
                <a:spcPts val="1200"/>
              </a:spcBef>
              <a:spcAft>
                <a:spcPts val="1200"/>
              </a:spcAft>
              <a:buNone/>
            </a:pPr>
            <a:r>
              <a:rPr lang="en"/>
              <a:t>The Combustion chamber utilizes as many COTS components as possible to supplement the machined parts for cost reduction purposes.</a:t>
            </a:r>
            <a:endParaRPr/>
          </a:p>
        </p:txBody>
      </p:sp>
      <p:sp>
        <p:nvSpPr>
          <p:cNvPr id="739" name="Google Shape;73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0" name="Google Shape;740;p6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741" name="Google Shape;741;p65"/>
          <p:cNvSpPr txBox="1"/>
          <p:nvPr/>
        </p:nvSpPr>
        <p:spPr>
          <a:xfrm>
            <a:off x="5478050" y="3766825"/>
            <a:ext cx="221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Model is made through Onshape</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By: Jonathan White</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Date: 10.17.2025</a:t>
            </a:r>
            <a:endParaRPr sz="1000">
              <a:solidFill>
                <a:schemeClr val="dk1"/>
              </a:solidFill>
              <a:latin typeface="DM Mono"/>
              <a:ea typeface="DM Mono"/>
              <a:cs typeface="DM Mono"/>
              <a:sym typeface="DM Mono"/>
            </a:endParaRPr>
          </a:p>
        </p:txBody>
      </p:sp>
      <p:pic>
        <p:nvPicPr>
          <p:cNvPr id="742" name="Google Shape;742;p65" title="Screenshot 2025-10-24 at 12.42.37 PM.png"/>
          <p:cNvPicPr preferRelativeResize="0"/>
          <p:nvPr/>
        </p:nvPicPr>
        <p:blipFill rotWithShape="1">
          <a:blip r:embed="rId3">
            <a:alphaModFix/>
          </a:blip>
          <a:srcRect b="2198" l="0" r="0" t="2198"/>
          <a:stretch/>
        </p:blipFill>
        <p:spPr>
          <a:xfrm>
            <a:off x="4504223" y="1152475"/>
            <a:ext cx="4328077" cy="27202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Chamber Stresses</a:t>
            </a:r>
            <a:endParaRPr/>
          </a:p>
        </p:txBody>
      </p:sp>
      <p:sp>
        <p:nvSpPr>
          <p:cNvPr id="748" name="Google Shape;748;p66"/>
          <p:cNvSpPr txBox="1"/>
          <p:nvPr>
            <p:ph idx="2" type="body"/>
          </p:nvPr>
        </p:nvSpPr>
        <p:spPr>
          <a:xfrm>
            <a:off x="5443200" y="1132275"/>
            <a:ext cx="3641700" cy="3649500"/>
          </a:xfrm>
          <a:prstGeom prst="rect">
            <a:avLst/>
          </a:prstGeom>
        </p:spPr>
        <p:txBody>
          <a:bodyPr anchorCtr="0" anchor="t" bIns="91425" lIns="91425" spcFirstLastPara="1" rIns="91425" wrap="square" tIns="91425">
            <a:normAutofit fontScale="85000"/>
          </a:bodyPr>
          <a:lstStyle/>
          <a:p>
            <a:pPr indent="0" lvl="0" marL="0" rtl="0" algn="l">
              <a:lnSpc>
                <a:spcPct val="100000"/>
              </a:lnSpc>
              <a:spcBef>
                <a:spcPts val="0"/>
              </a:spcBef>
              <a:spcAft>
                <a:spcPts val="0"/>
              </a:spcAft>
              <a:buNone/>
            </a:pPr>
            <a:r>
              <a:rPr lang="en">
                <a:solidFill>
                  <a:schemeClr val="dk1"/>
                </a:solidFill>
              </a:rPr>
              <a:t>To ensure that the chamber would not fail, chamber stresses where calculated using 2 approaches</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Worst case heating (assumptions adiabatic heating) calculated in MATALB using ODE45.</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In-Dev chamber model assuming equilibrium with atmosphere that will be improved using data collected.</a:t>
            </a:r>
            <a:endParaRPr>
              <a:solidFill>
                <a:schemeClr val="dk1"/>
              </a:solidFill>
            </a:endParaRPr>
          </a:p>
          <a:p>
            <a:pPr indent="0" lvl="0" marL="0" rtl="0" algn="l">
              <a:lnSpc>
                <a:spcPct val="100000"/>
              </a:lnSpc>
              <a:spcBef>
                <a:spcPts val="0"/>
              </a:spcBef>
              <a:spcAft>
                <a:spcPts val="0"/>
              </a:spcAft>
              <a:buNone/>
            </a:pPr>
            <a:r>
              <a:rPr lang="en">
                <a:solidFill>
                  <a:schemeClr val="dk1"/>
                </a:solidFill>
              </a:rPr>
              <a:t>Models where very similar with about 35C final temp difference.</a:t>
            </a:r>
            <a:endParaRPr>
              <a:solidFill>
                <a:schemeClr val="dk1"/>
              </a:solidFill>
            </a:endParaRPr>
          </a:p>
          <a:p>
            <a:pPr indent="0" lvl="0" marL="0" rtl="0" algn="l">
              <a:lnSpc>
                <a:spcPct val="100000"/>
              </a:lnSpc>
              <a:spcBef>
                <a:spcPts val="0"/>
              </a:spcBef>
              <a:spcAft>
                <a:spcPts val="0"/>
              </a:spcAft>
              <a:buNone/>
            </a:pPr>
            <a:r>
              <a:rPr lang="en">
                <a:solidFill>
                  <a:schemeClr val="dk1"/>
                </a:solidFill>
              </a:rPr>
              <a:t>Equations used</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Thick-Wall Hoop stress formula.</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Convection/Conduction formula from thermal mech.</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Boltzmann Radiation formula</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Stress from solid mech.</a:t>
            </a:r>
            <a:endParaRPr>
              <a:solidFill>
                <a:schemeClr val="dk1"/>
              </a:solidFill>
            </a:endParaRPr>
          </a:p>
          <a:p>
            <a:pPr indent="-304165" lvl="0" marL="457200" rtl="0" algn="l">
              <a:lnSpc>
                <a:spcPct val="100000"/>
              </a:lnSpc>
              <a:spcBef>
                <a:spcPts val="0"/>
              </a:spcBef>
              <a:spcAft>
                <a:spcPts val="0"/>
              </a:spcAft>
              <a:buClr>
                <a:schemeClr val="dk1"/>
              </a:buClr>
              <a:buSzPct val="100000"/>
              <a:buChar char="●"/>
            </a:pPr>
            <a:r>
              <a:rPr lang="en">
                <a:solidFill>
                  <a:schemeClr val="dk1"/>
                </a:solidFill>
              </a:rPr>
              <a:t>Thermal Strain from solid mech.</a:t>
            </a:r>
            <a:endParaRPr>
              <a:solidFill>
                <a:schemeClr val="dk1"/>
              </a:solidFill>
            </a:endParaRPr>
          </a:p>
        </p:txBody>
      </p:sp>
      <p:sp>
        <p:nvSpPr>
          <p:cNvPr id="749" name="Google Shape;74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0" name="Google Shape;750;p66"/>
          <p:cNvPicPr preferRelativeResize="0"/>
          <p:nvPr/>
        </p:nvPicPr>
        <p:blipFill>
          <a:blip r:embed="rId3">
            <a:alphaModFix/>
          </a:blip>
          <a:stretch>
            <a:fillRect/>
          </a:stretch>
        </p:blipFill>
        <p:spPr>
          <a:xfrm>
            <a:off x="152400" y="1170125"/>
            <a:ext cx="5141476" cy="3398749"/>
          </a:xfrm>
          <a:prstGeom prst="rect">
            <a:avLst/>
          </a:prstGeom>
          <a:noFill/>
          <a:ln>
            <a:noFill/>
          </a:ln>
        </p:spPr>
      </p:pic>
      <p:sp>
        <p:nvSpPr>
          <p:cNvPr id="751" name="Google Shape;751;p66"/>
          <p:cNvSpPr txBox="1"/>
          <p:nvPr/>
        </p:nvSpPr>
        <p:spPr>
          <a:xfrm>
            <a:off x="3712350" y="4395900"/>
            <a:ext cx="221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In-Dev Chamber model in simulink</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By: Nicholas Quillin</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Date: 10.16.2025</a:t>
            </a:r>
            <a:endParaRPr sz="1000">
              <a:solidFill>
                <a:schemeClr val="dk1"/>
              </a:solidFill>
              <a:latin typeface="DM Mono"/>
              <a:ea typeface="DM Mono"/>
              <a:cs typeface="DM Mono"/>
              <a:sym typeface="DM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Protection System</a:t>
            </a:r>
            <a:endParaRPr/>
          </a:p>
        </p:txBody>
      </p:sp>
      <p:sp>
        <p:nvSpPr>
          <p:cNvPr id="757" name="Google Shape;75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6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759" name="Google Shape;759;p67"/>
          <p:cNvSpPr txBox="1"/>
          <p:nvPr/>
        </p:nvSpPr>
        <p:spPr>
          <a:xfrm>
            <a:off x="4283300" y="1037575"/>
            <a:ext cx="18090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DM Mono"/>
              <a:ea typeface="DM Mono"/>
              <a:cs typeface="DM Mono"/>
              <a:sym typeface="DM Mono"/>
            </a:endParaRPr>
          </a:p>
        </p:txBody>
      </p:sp>
      <p:sp>
        <p:nvSpPr>
          <p:cNvPr id="760" name="Google Shape;760;p67"/>
          <p:cNvSpPr txBox="1"/>
          <p:nvPr>
            <p:ph idx="2" type="body"/>
          </p:nvPr>
        </p:nvSpPr>
        <p:spPr>
          <a:xfrm>
            <a:off x="4355700" y="4195150"/>
            <a:ext cx="2195400" cy="63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a:t>
            </a:r>
            <a:endParaRPr sz="650">
              <a:solidFill>
                <a:schemeClr val="dk1"/>
              </a:solidFill>
            </a:endParaRPr>
          </a:p>
          <a:p>
            <a:pPr indent="0" lvl="0" marL="0" rtl="0" algn="l">
              <a:spcBef>
                <a:spcPts val="0"/>
              </a:spcBef>
              <a:spcAft>
                <a:spcPts val="0"/>
              </a:spcAft>
              <a:buNone/>
            </a:pPr>
            <a:r>
              <a:rPr lang="en" sz="650">
                <a:solidFill>
                  <a:schemeClr val="dk1"/>
                </a:solidFill>
              </a:rPr>
              <a:t>Software: </a:t>
            </a:r>
            <a:endParaRPr sz="650">
              <a:solidFill>
                <a:schemeClr val="dk1"/>
              </a:solidFill>
            </a:endParaRPr>
          </a:p>
          <a:p>
            <a:pPr indent="0" lvl="0" marL="0" rtl="0" algn="l">
              <a:spcBef>
                <a:spcPts val="0"/>
              </a:spcBef>
              <a:spcAft>
                <a:spcPts val="0"/>
              </a:spcAft>
              <a:buNone/>
            </a:pPr>
            <a:r>
              <a:rPr lang="en" sz="650">
                <a:solidFill>
                  <a:schemeClr val="dk1"/>
                </a:solidFill>
              </a:rPr>
              <a:t>Sources:</a:t>
            </a:r>
            <a:endParaRPr sz="650">
              <a:solidFill>
                <a:schemeClr val="dk1"/>
              </a:solidFill>
            </a:endParaRPr>
          </a:p>
        </p:txBody>
      </p:sp>
      <p:pic>
        <p:nvPicPr>
          <p:cNvPr id="761" name="Google Shape;761;p67"/>
          <p:cNvPicPr preferRelativeResize="0"/>
          <p:nvPr/>
        </p:nvPicPr>
        <p:blipFill>
          <a:blip r:embed="rId3">
            <a:alphaModFix/>
          </a:blip>
          <a:stretch>
            <a:fillRect/>
          </a:stretch>
        </p:blipFill>
        <p:spPr>
          <a:xfrm>
            <a:off x="4311600" y="1360675"/>
            <a:ext cx="4527601" cy="2491507"/>
          </a:xfrm>
          <a:prstGeom prst="rect">
            <a:avLst/>
          </a:prstGeom>
          <a:noFill/>
          <a:ln>
            <a:noFill/>
          </a:ln>
        </p:spPr>
      </p:pic>
      <p:sp>
        <p:nvSpPr>
          <p:cNvPr id="762" name="Google Shape;762;p6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Model assumes heat from the </a:t>
            </a:r>
            <a:r>
              <a:rPr lang="en"/>
              <a:t>combustion</a:t>
            </a:r>
            <a:r>
              <a:rPr lang="en"/>
              <a:t> gasses primarily travels through convection and radiation which is based on pretty much all </a:t>
            </a:r>
            <a:r>
              <a:rPr lang="en"/>
              <a:t>available</a:t>
            </a:r>
            <a:r>
              <a:rPr lang="en"/>
              <a:t> </a:t>
            </a:r>
            <a:r>
              <a:rPr lang="en"/>
              <a:t>literature</a:t>
            </a:r>
            <a:r>
              <a:rPr lang="en"/>
              <a:t>.</a:t>
            </a:r>
            <a:endParaRPr/>
          </a:p>
          <a:p>
            <a:pPr indent="0" lvl="0" marL="0" rtl="0" algn="l">
              <a:spcBef>
                <a:spcPts val="1200"/>
              </a:spcBef>
              <a:spcAft>
                <a:spcPts val="0"/>
              </a:spcAft>
              <a:buNone/>
            </a:pPr>
            <a:r>
              <a:rPr lang="en"/>
              <a:t>A simple metal sleeve (in red) slows down the heating experienced by the rocket engine chamber (in blue).</a:t>
            </a:r>
            <a:endParaRPr/>
          </a:p>
          <a:p>
            <a:pPr indent="0" lvl="0" marL="0" rtl="0" algn="l">
              <a:spcBef>
                <a:spcPts val="1200"/>
              </a:spcBef>
              <a:spcAft>
                <a:spcPts val="0"/>
              </a:spcAft>
              <a:buNone/>
            </a:pPr>
            <a:r>
              <a:rPr lang="en"/>
              <a:t>Maximum chamber temperature is under 140 C making it </a:t>
            </a:r>
            <a:r>
              <a:rPr lang="en"/>
              <a:t>compliant</a:t>
            </a:r>
            <a:r>
              <a:rPr lang="en"/>
              <a:t> with TRA and NFPA.</a:t>
            </a:r>
            <a:endParaRPr/>
          </a:p>
          <a:p>
            <a:pPr indent="0" lvl="0" marL="0" rtl="0" algn="l">
              <a:spcBef>
                <a:spcPts val="1200"/>
              </a:spcBef>
              <a:spcAft>
                <a:spcPts val="1200"/>
              </a:spcAft>
              <a:buNone/>
            </a:pPr>
            <a:r>
              <a:rPr lang="en"/>
              <a:t>The chamber can absorb the heat from a full 6s burn in the case oxidizer system fails open.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Chamber Stress</a:t>
            </a:r>
            <a:endParaRPr/>
          </a:p>
        </p:txBody>
      </p:sp>
      <p:sp>
        <p:nvSpPr>
          <p:cNvPr id="768" name="Google Shape;768;p68"/>
          <p:cNvSpPr txBox="1"/>
          <p:nvPr>
            <p:ph idx="1" type="body"/>
          </p:nvPr>
        </p:nvSpPr>
        <p:spPr>
          <a:xfrm>
            <a:off x="311700" y="1152475"/>
            <a:ext cx="367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chamber stress combines mechanical and thermal stresses and considers thermal weakening </a:t>
            </a:r>
            <a:endParaRPr/>
          </a:p>
          <a:p>
            <a:pPr indent="0" lvl="0" marL="0" rtl="0" algn="l">
              <a:spcBef>
                <a:spcPts val="1200"/>
              </a:spcBef>
              <a:spcAft>
                <a:spcPts val="0"/>
              </a:spcAft>
              <a:buNone/>
            </a:pPr>
            <a:r>
              <a:rPr lang="en"/>
              <a:t>The Stress of the system is far lower </a:t>
            </a:r>
            <a:r>
              <a:rPr lang="en"/>
              <a:t>than</a:t>
            </a:r>
            <a:r>
              <a:rPr lang="en"/>
              <a:t> the </a:t>
            </a:r>
            <a:r>
              <a:rPr lang="en"/>
              <a:t>intended</a:t>
            </a:r>
            <a:r>
              <a:rPr lang="en"/>
              <a:t> FOS.</a:t>
            </a:r>
            <a:endParaRPr/>
          </a:p>
          <a:p>
            <a:pPr indent="0" lvl="0" marL="0" rtl="0" algn="l">
              <a:spcBef>
                <a:spcPts val="1200"/>
              </a:spcBef>
              <a:spcAft>
                <a:spcPts val="0"/>
              </a:spcAft>
              <a:buNone/>
            </a:pPr>
            <a:r>
              <a:rPr lang="en"/>
              <a:t>Minimum FOS is over 10</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69" name="Google Shape;76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0" name="Google Shape;770;p6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771" name="Google Shape;771;p68"/>
          <p:cNvSpPr txBox="1"/>
          <p:nvPr>
            <p:ph idx="2" type="body"/>
          </p:nvPr>
        </p:nvSpPr>
        <p:spPr>
          <a:xfrm>
            <a:off x="1654400" y="3978550"/>
            <a:ext cx="2195400" cy="630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a:t>
            </a:r>
            <a:endParaRPr sz="650">
              <a:solidFill>
                <a:schemeClr val="dk1"/>
              </a:solidFill>
            </a:endParaRPr>
          </a:p>
          <a:p>
            <a:pPr indent="0" lvl="0" marL="0" rtl="0" algn="l">
              <a:spcBef>
                <a:spcPts val="0"/>
              </a:spcBef>
              <a:spcAft>
                <a:spcPts val="0"/>
              </a:spcAft>
              <a:buNone/>
            </a:pPr>
            <a:r>
              <a:rPr lang="en" sz="650">
                <a:solidFill>
                  <a:schemeClr val="dk1"/>
                </a:solidFill>
              </a:rPr>
              <a:t>Software: </a:t>
            </a:r>
            <a:endParaRPr sz="650">
              <a:solidFill>
                <a:schemeClr val="dk1"/>
              </a:solidFill>
            </a:endParaRPr>
          </a:p>
          <a:p>
            <a:pPr indent="0" lvl="0" marL="0" rtl="0" algn="l">
              <a:spcBef>
                <a:spcPts val="0"/>
              </a:spcBef>
              <a:spcAft>
                <a:spcPts val="0"/>
              </a:spcAft>
              <a:buNone/>
            </a:pPr>
            <a:r>
              <a:rPr lang="en" sz="650">
                <a:solidFill>
                  <a:schemeClr val="dk1"/>
                </a:solidFill>
              </a:rPr>
              <a:t>Sources:</a:t>
            </a:r>
            <a:endParaRPr sz="650">
              <a:solidFill>
                <a:schemeClr val="dk1"/>
              </a:solidFill>
            </a:endParaRPr>
          </a:p>
        </p:txBody>
      </p:sp>
      <p:pic>
        <p:nvPicPr>
          <p:cNvPr id="772" name="Google Shape;772;p68"/>
          <p:cNvPicPr preferRelativeResize="0"/>
          <p:nvPr/>
        </p:nvPicPr>
        <p:blipFill>
          <a:blip r:embed="rId3">
            <a:alphaModFix/>
          </a:blip>
          <a:stretch>
            <a:fillRect/>
          </a:stretch>
        </p:blipFill>
        <p:spPr>
          <a:xfrm>
            <a:off x="3849800" y="1017725"/>
            <a:ext cx="5038874" cy="3279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Closure Subassembly</a:t>
            </a:r>
            <a:endParaRPr/>
          </a:p>
        </p:txBody>
      </p:sp>
      <p:sp>
        <p:nvSpPr>
          <p:cNvPr id="778" name="Google Shape;778;p6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The forward closure is designed to be modular and readily upgradable.</a:t>
            </a:r>
            <a:endParaRPr/>
          </a:p>
          <a:p>
            <a:pPr indent="-317500" lvl="0" marL="457200" rtl="0" algn="l">
              <a:spcBef>
                <a:spcPts val="0"/>
              </a:spcBef>
              <a:spcAft>
                <a:spcPts val="0"/>
              </a:spcAft>
              <a:buSzPts val="1400"/>
              <a:buChar char="●"/>
            </a:pPr>
            <a:r>
              <a:rPr lang="en"/>
              <a:t>The injector is mounted to the injector plate that is mounted between the NOX manifold and chamber.</a:t>
            </a:r>
            <a:endParaRPr/>
          </a:p>
          <a:p>
            <a:pPr indent="-317500" lvl="0" marL="457200" rtl="0" algn="l">
              <a:spcBef>
                <a:spcPts val="0"/>
              </a:spcBef>
              <a:spcAft>
                <a:spcPts val="0"/>
              </a:spcAft>
              <a:buSzPts val="1400"/>
              <a:buChar char="●"/>
            </a:pPr>
            <a:r>
              <a:rPr lang="en"/>
              <a:t>In the future we plan on using this to test a pintle injector design.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79" name="Google Shape;77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6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781" name="Google Shape;781;p69"/>
          <p:cNvSpPr txBox="1"/>
          <p:nvPr/>
        </p:nvSpPr>
        <p:spPr>
          <a:xfrm>
            <a:off x="5563825" y="4231763"/>
            <a:ext cx="282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is made through Onshape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Jonathan White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10.17.2025</a:t>
            </a:r>
            <a:endParaRPr sz="1100">
              <a:solidFill>
                <a:schemeClr val="dk1"/>
              </a:solidFill>
              <a:latin typeface="DM Mono"/>
              <a:ea typeface="DM Mono"/>
              <a:cs typeface="DM Mono"/>
              <a:sym typeface="DM Mono"/>
            </a:endParaRPr>
          </a:p>
        </p:txBody>
      </p:sp>
      <p:pic>
        <p:nvPicPr>
          <p:cNvPr id="782" name="Google Shape;782;p69" title="Screenshot 2025-11-04 at 1.55.53 PM.png"/>
          <p:cNvPicPr preferRelativeResize="0"/>
          <p:nvPr/>
        </p:nvPicPr>
        <p:blipFill>
          <a:blip r:embed="rId3">
            <a:alphaModFix/>
          </a:blip>
          <a:stretch>
            <a:fillRect/>
          </a:stretch>
        </p:blipFill>
        <p:spPr>
          <a:xfrm>
            <a:off x="5328400" y="1117125"/>
            <a:ext cx="3062617" cy="290923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Intake Manifold</a:t>
            </a:r>
            <a:endParaRPr/>
          </a:p>
        </p:txBody>
      </p:sp>
      <p:sp>
        <p:nvSpPr>
          <p:cNvPr id="788" name="Google Shape;788;p70"/>
          <p:cNvSpPr txBox="1"/>
          <p:nvPr>
            <p:ph idx="1" type="body"/>
          </p:nvPr>
        </p:nvSpPr>
        <p:spPr>
          <a:xfrm>
            <a:off x="311700" y="1152475"/>
            <a:ext cx="3113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Intake manifold has six ¼NPT ports for various uses.</a:t>
            </a:r>
            <a:endParaRPr/>
          </a:p>
          <a:p>
            <a:pPr indent="-317500" lvl="0" marL="457200" rtl="0" algn="l">
              <a:spcBef>
                <a:spcPts val="1200"/>
              </a:spcBef>
              <a:spcAft>
                <a:spcPts val="0"/>
              </a:spcAft>
              <a:buSzPts val="1400"/>
              <a:buChar char="-"/>
            </a:pPr>
            <a:r>
              <a:rPr lang="en"/>
              <a:t>1x Pressure Ports</a:t>
            </a:r>
            <a:endParaRPr/>
          </a:p>
          <a:p>
            <a:pPr indent="-317500" lvl="0" marL="457200" rtl="0" algn="l">
              <a:spcBef>
                <a:spcPts val="0"/>
              </a:spcBef>
              <a:spcAft>
                <a:spcPts val="0"/>
              </a:spcAft>
              <a:buSzPts val="1400"/>
              <a:buChar char="-"/>
            </a:pPr>
            <a:r>
              <a:rPr lang="en"/>
              <a:t>1x Temperature Ports</a:t>
            </a:r>
            <a:endParaRPr/>
          </a:p>
          <a:p>
            <a:pPr indent="-317500" lvl="0" marL="457200" rtl="0" algn="l">
              <a:spcBef>
                <a:spcPts val="0"/>
              </a:spcBef>
              <a:spcAft>
                <a:spcPts val="0"/>
              </a:spcAft>
              <a:buSzPts val="1400"/>
              <a:buChar char="-"/>
            </a:pPr>
            <a:r>
              <a:rPr lang="en"/>
              <a:t>2x Nitrogen Extinguishing Line</a:t>
            </a:r>
            <a:endParaRPr/>
          </a:p>
          <a:p>
            <a:pPr indent="-317500" lvl="0" marL="457200" rtl="0" algn="l">
              <a:spcBef>
                <a:spcPts val="0"/>
              </a:spcBef>
              <a:spcAft>
                <a:spcPts val="0"/>
              </a:spcAft>
              <a:buSzPts val="1400"/>
              <a:buChar char="-"/>
            </a:pPr>
            <a:r>
              <a:rPr lang="en"/>
              <a:t>2x Nitrous Feed Line</a:t>
            </a:r>
            <a:endParaRPr/>
          </a:p>
          <a:p>
            <a:pPr indent="0" lvl="0" marL="0" rtl="0" algn="l">
              <a:spcBef>
                <a:spcPts val="1200"/>
              </a:spcBef>
              <a:spcAft>
                <a:spcPts val="0"/>
              </a:spcAft>
              <a:buNone/>
            </a:pPr>
            <a:r>
              <a:rPr lang="en"/>
              <a:t>The use of 2 gas injection ports adds a level of redundancy if one gets blocked.</a:t>
            </a:r>
            <a:endParaRPr/>
          </a:p>
          <a:p>
            <a:pPr indent="0" lvl="0" marL="457200" rtl="0" algn="l">
              <a:spcBef>
                <a:spcPts val="1200"/>
              </a:spcBef>
              <a:spcAft>
                <a:spcPts val="1200"/>
              </a:spcAft>
              <a:buNone/>
            </a:pPr>
            <a:r>
              <a:t/>
            </a:r>
            <a:endParaRPr/>
          </a:p>
        </p:txBody>
      </p:sp>
      <p:sp>
        <p:nvSpPr>
          <p:cNvPr id="789" name="Google Shape;78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0" name="Google Shape;790;p70"/>
          <p:cNvPicPr preferRelativeResize="0"/>
          <p:nvPr/>
        </p:nvPicPr>
        <p:blipFill>
          <a:blip r:embed="rId3">
            <a:alphaModFix/>
          </a:blip>
          <a:stretch>
            <a:fillRect/>
          </a:stretch>
        </p:blipFill>
        <p:spPr>
          <a:xfrm>
            <a:off x="4311603" y="1152475"/>
            <a:ext cx="2694700" cy="2333399"/>
          </a:xfrm>
          <a:prstGeom prst="rect">
            <a:avLst/>
          </a:prstGeom>
          <a:noFill/>
          <a:ln>
            <a:noFill/>
          </a:ln>
        </p:spPr>
      </p:pic>
      <p:pic>
        <p:nvPicPr>
          <p:cNvPr id="791" name="Google Shape;791;p70" title="Screenshot 2025-11-04 at 2.36.16 PM.png"/>
          <p:cNvPicPr preferRelativeResize="0"/>
          <p:nvPr/>
        </p:nvPicPr>
        <p:blipFill>
          <a:blip r:embed="rId4">
            <a:alphaModFix/>
          </a:blip>
          <a:stretch>
            <a:fillRect/>
          </a:stretch>
        </p:blipFill>
        <p:spPr>
          <a:xfrm>
            <a:off x="4311600" y="1152475"/>
            <a:ext cx="4420599" cy="341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Injector Sizing</a:t>
            </a:r>
            <a:endParaRPr/>
          </a:p>
        </p:txBody>
      </p:sp>
      <p:sp>
        <p:nvSpPr>
          <p:cNvPr id="797" name="Google Shape;797;p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Due to the limitations of modelling we are not exactly sure how the flow will behave through inlets.</a:t>
            </a:r>
            <a:endParaRPr/>
          </a:p>
          <a:p>
            <a:pPr indent="-290830" lvl="0" marL="457200" rtl="0" algn="l">
              <a:spcBef>
                <a:spcPts val="1200"/>
              </a:spcBef>
              <a:spcAft>
                <a:spcPts val="0"/>
              </a:spcAft>
              <a:buSzPct val="100000"/>
              <a:buChar char="●"/>
            </a:pPr>
            <a:r>
              <a:rPr lang="en"/>
              <a:t>Single Phase Incompressible (SPI): Traditional model used as first order approximate. Does not consider phase changes. Over estimates flow.</a:t>
            </a:r>
            <a:endParaRPr/>
          </a:p>
          <a:p>
            <a:pPr indent="-290830" lvl="0" marL="457200" rtl="0" algn="l">
              <a:spcBef>
                <a:spcPts val="0"/>
              </a:spcBef>
              <a:spcAft>
                <a:spcPts val="0"/>
              </a:spcAft>
              <a:buSzPct val="100000"/>
              <a:buChar char="●"/>
            </a:pPr>
            <a:r>
              <a:rPr lang="en"/>
              <a:t>Homogeneous</a:t>
            </a:r>
            <a:r>
              <a:rPr lang="en"/>
              <a:t> Equilibrium Model (HEM) : Models the flow through the conservation of flow work. Assumes that the gas is always in equilibrium with external flow. Under estimates flow.</a:t>
            </a:r>
            <a:endParaRPr/>
          </a:p>
          <a:p>
            <a:pPr indent="-290830" lvl="0" marL="457200" rtl="0" algn="l">
              <a:spcBef>
                <a:spcPts val="0"/>
              </a:spcBef>
              <a:spcAft>
                <a:spcPts val="0"/>
              </a:spcAft>
              <a:buSzPct val="100000"/>
              <a:buChar char="●"/>
            </a:pPr>
            <a:r>
              <a:rPr lang="en"/>
              <a:t>Dyer Combined Model : Empirical combination of HEM and SPI that requires data.</a:t>
            </a:r>
            <a:endParaRPr/>
          </a:p>
          <a:p>
            <a:pPr indent="0" lvl="0" marL="0" rtl="0" algn="l">
              <a:spcBef>
                <a:spcPts val="1200"/>
              </a:spcBef>
              <a:spcAft>
                <a:spcPts val="1200"/>
              </a:spcAft>
              <a:buNone/>
            </a:pPr>
            <a:r>
              <a:rPr lang="en"/>
              <a:t>Before conducting engine test, the flow rate will have to be determined and the closest match to the desired flow rate must be found through experimentation. </a:t>
            </a:r>
            <a:endParaRPr/>
          </a:p>
        </p:txBody>
      </p:sp>
      <p:sp>
        <p:nvSpPr>
          <p:cNvPr id="798" name="Google Shape;798;p71"/>
          <p:cNvSpPr txBox="1"/>
          <p:nvPr>
            <p:ph idx="2" type="body"/>
          </p:nvPr>
        </p:nvSpPr>
        <p:spPr>
          <a:xfrm>
            <a:off x="4391850" y="3550375"/>
            <a:ext cx="3999900" cy="101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*From Design of Two-Phase Injectors Using Analytical and Numerical Methods with Application to Hybrid Rockets by Nino and Razavi</a:t>
            </a:r>
            <a:endParaRPr/>
          </a:p>
        </p:txBody>
      </p:sp>
      <p:sp>
        <p:nvSpPr>
          <p:cNvPr id="799" name="Google Shape;79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0" name="Google Shape;800;p71"/>
          <p:cNvPicPr preferRelativeResize="0"/>
          <p:nvPr/>
        </p:nvPicPr>
        <p:blipFill>
          <a:blip r:embed="rId3">
            <a:alphaModFix/>
          </a:blip>
          <a:stretch>
            <a:fillRect/>
          </a:stretch>
        </p:blipFill>
        <p:spPr>
          <a:xfrm>
            <a:off x="4391850" y="1017725"/>
            <a:ext cx="4527600" cy="2441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311700" y="30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Overview</a:t>
            </a:r>
            <a:endParaRPr/>
          </a:p>
        </p:txBody>
      </p:sp>
      <p:sp>
        <p:nvSpPr>
          <p:cNvPr id="183" name="Google Shape;18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18"/>
          <p:cNvSpPr txBox="1"/>
          <p:nvPr/>
        </p:nvSpPr>
        <p:spPr>
          <a:xfrm>
            <a:off x="0" y="4567225"/>
            <a:ext cx="24876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85" name="Google Shape;185;p18"/>
          <p:cNvPicPr preferRelativeResize="0"/>
          <p:nvPr/>
        </p:nvPicPr>
        <p:blipFill>
          <a:blip r:embed="rId3">
            <a:alphaModFix/>
          </a:blip>
          <a:stretch>
            <a:fillRect/>
          </a:stretch>
        </p:blipFill>
        <p:spPr>
          <a:xfrm>
            <a:off x="4712350" y="1638569"/>
            <a:ext cx="1163475" cy="1087458"/>
          </a:xfrm>
          <a:prstGeom prst="rect">
            <a:avLst/>
          </a:prstGeom>
          <a:noFill/>
          <a:ln>
            <a:noFill/>
          </a:ln>
        </p:spPr>
      </p:pic>
      <p:pic>
        <p:nvPicPr>
          <p:cNvPr id="186" name="Google Shape;186;p18"/>
          <p:cNvPicPr preferRelativeResize="0"/>
          <p:nvPr/>
        </p:nvPicPr>
        <p:blipFill>
          <a:blip r:embed="rId4">
            <a:alphaModFix/>
          </a:blip>
          <a:stretch>
            <a:fillRect/>
          </a:stretch>
        </p:blipFill>
        <p:spPr>
          <a:xfrm>
            <a:off x="2625850" y="1638573"/>
            <a:ext cx="1163487" cy="1137814"/>
          </a:xfrm>
          <a:prstGeom prst="rect">
            <a:avLst/>
          </a:prstGeom>
          <a:noFill/>
          <a:ln>
            <a:noFill/>
          </a:ln>
        </p:spPr>
      </p:pic>
      <p:pic>
        <p:nvPicPr>
          <p:cNvPr id="187" name="Google Shape;187;p18" title="Patch.png"/>
          <p:cNvPicPr preferRelativeResize="0"/>
          <p:nvPr/>
        </p:nvPicPr>
        <p:blipFill rotWithShape="1">
          <a:blip r:embed="rId5">
            <a:alphaModFix/>
          </a:blip>
          <a:srcRect b="0" l="9035" r="11282" t="0"/>
          <a:stretch/>
        </p:blipFill>
        <p:spPr>
          <a:xfrm>
            <a:off x="193325" y="1359337"/>
            <a:ext cx="1864989" cy="1755299"/>
          </a:xfrm>
          <a:prstGeom prst="rect">
            <a:avLst/>
          </a:prstGeom>
          <a:noFill/>
          <a:ln>
            <a:noFill/>
          </a:ln>
        </p:spPr>
      </p:pic>
      <p:pic>
        <p:nvPicPr>
          <p:cNvPr id="188" name="Google Shape;188;p18"/>
          <p:cNvPicPr preferRelativeResize="0"/>
          <p:nvPr/>
        </p:nvPicPr>
        <p:blipFill>
          <a:blip r:embed="rId6">
            <a:alphaModFix/>
          </a:blip>
          <a:stretch>
            <a:fillRect/>
          </a:stretch>
        </p:blipFill>
        <p:spPr>
          <a:xfrm>
            <a:off x="6648024" y="1638575"/>
            <a:ext cx="1009374" cy="919001"/>
          </a:xfrm>
          <a:prstGeom prst="rect">
            <a:avLst/>
          </a:prstGeom>
          <a:noFill/>
          <a:ln>
            <a:noFill/>
          </a:ln>
        </p:spPr>
      </p:pic>
      <p:pic>
        <p:nvPicPr>
          <p:cNvPr id="189" name="Google Shape;189;p18"/>
          <p:cNvPicPr preferRelativeResize="0"/>
          <p:nvPr/>
        </p:nvPicPr>
        <p:blipFill rotWithShape="1">
          <a:blip r:embed="rId7">
            <a:alphaModFix/>
          </a:blip>
          <a:srcRect b="26144" l="0" r="0" t="0"/>
          <a:stretch/>
        </p:blipFill>
        <p:spPr>
          <a:xfrm rot="1177257">
            <a:off x="4518564" y="4029622"/>
            <a:ext cx="1761645" cy="2115982"/>
          </a:xfrm>
          <a:prstGeom prst="rect">
            <a:avLst/>
          </a:prstGeom>
          <a:noFill/>
          <a:ln>
            <a:noFill/>
          </a:ln>
          <a:effectLst>
            <a:outerShdw blurRad="57150" rotWithShape="0" algn="bl" dir="5400000" dist="19050">
              <a:srgbClr val="000000">
                <a:alpha val="50000"/>
              </a:srgbClr>
            </a:outerShdw>
          </a:effectLst>
        </p:spPr>
      </p:pic>
      <p:cxnSp>
        <p:nvCxnSpPr>
          <p:cNvPr id="190" name="Google Shape;190;p18"/>
          <p:cNvCxnSpPr/>
          <p:nvPr/>
        </p:nvCxnSpPr>
        <p:spPr>
          <a:xfrm>
            <a:off x="2126951" y="2207487"/>
            <a:ext cx="395100" cy="0"/>
          </a:xfrm>
          <a:prstGeom prst="straightConnector1">
            <a:avLst/>
          </a:prstGeom>
          <a:noFill/>
          <a:ln cap="flat" cmpd="sng" w="9525">
            <a:solidFill>
              <a:schemeClr val="dk2"/>
            </a:solidFill>
            <a:prstDash val="solid"/>
            <a:round/>
            <a:headEnd len="med" w="med" type="none"/>
            <a:tailEnd len="med" w="med" type="stealth"/>
          </a:ln>
        </p:spPr>
      </p:cxnSp>
      <p:cxnSp>
        <p:nvCxnSpPr>
          <p:cNvPr id="191" name="Google Shape;191;p18"/>
          <p:cNvCxnSpPr/>
          <p:nvPr/>
        </p:nvCxnSpPr>
        <p:spPr>
          <a:xfrm>
            <a:off x="4113388" y="2207487"/>
            <a:ext cx="395100" cy="0"/>
          </a:xfrm>
          <a:prstGeom prst="straightConnector1">
            <a:avLst/>
          </a:prstGeom>
          <a:noFill/>
          <a:ln cap="flat" cmpd="sng" w="9525">
            <a:solidFill>
              <a:schemeClr val="dk2"/>
            </a:solidFill>
            <a:prstDash val="solid"/>
            <a:round/>
            <a:headEnd len="med" w="med" type="none"/>
            <a:tailEnd len="med" w="med" type="stealth"/>
          </a:ln>
        </p:spPr>
      </p:cxnSp>
      <p:cxnSp>
        <p:nvCxnSpPr>
          <p:cNvPr id="192" name="Google Shape;192;p18"/>
          <p:cNvCxnSpPr/>
          <p:nvPr/>
        </p:nvCxnSpPr>
        <p:spPr>
          <a:xfrm>
            <a:off x="6189213" y="2182299"/>
            <a:ext cx="395100" cy="0"/>
          </a:xfrm>
          <a:prstGeom prst="straightConnector1">
            <a:avLst/>
          </a:prstGeom>
          <a:noFill/>
          <a:ln cap="flat" cmpd="sng" w="9525">
            <a:solidFill>
              <a:schemeClr val="dk2"/>
            </a:solidFill>
            <a:prstDash val="solid"/>
            <a:round/>
            <a:headEnd len="med" w="med" type="none"/>
            <a:tailEnd len="med" w="med" type="stealth"/>
          </a:ln>
        </p:spPr>
      </p:cxnSp>
      <p:sp>
        <p:nvSpPr>
          <p:cNvPr id="193" name="Google Shape;193;p18"/>
          <p:cNvSpPr txBox="1"/>
          <p:nvPr/>
        </p:nvSpPr>
        <p:spPr>
          <a:xfrm>
            <a:off x="437250" y="897625"/>
            <a:ext cx="95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M Mono"/>
                <a:ea typeface="DM Mono"/>
                <a:cs typeface="DM Mono"/>
                <a:sym typeface="DM Mono"/>
              </a:rPr>
              <a:t>11.25</a:t>
            </a:r>
            <a:endParaRPr sz="2000">
              <a:solidFill>
                <a:schemeClr val="dk1"/>
              </a:solidFill>
              <a:latin typeface="DM Mono"/>
              <a:ea typeface="DM Mono"/>
              <a:cs typeface="DM Mono"/>
              <a:sym typeface="DM Mono"/>
            </a:endParaRPr>
          </a:p>
        </p:txBody>
      </p:sp>
      <p:sp>
        <p:nvSpPr>
          <p:cNvPr id="194" name="Google Shape;194;p18"/>
          <p:cNvSpPr txBox="1"/>
          <p:nvPr/>
        </p:nvSpPr>
        <p:spPr>
          <a:xfrm>
            <a:off x="1904950" y="8976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12</a:t>
            </a:r>
            <a:r>
              <a:rPr lang="en" sz="1600">
                <a:solidFill>
                  <a:schemeClr val="dk1"/>
                </a:solidFill>
                <a:latin typeface="DM Mono"/>
                <a:ea typeface="DM Mono"/>
                <a:cs typeface="DM Mono"/>
                <a:sym typeface="DM Mono"/>
              </a:rPr>
              <a:t>.25</a:t>
            </a:r>
            <a:endParaRPr sz="1600">
              <a:solidFill>
                <a:schemeClr val="dk1"/>
              </a:solidFill>
              <a:latin typeface="DM Mono"/>
              <a:ea typeface="DM Mono"/>
              <a:cs typeface="DM Mono"/>
              <a:sym typeface="DM Mono"/>
            </a:endParaRPr>
          </a:p>
        </p:txBody>
      </p:sp>
      <p:sp>
        <p:nvSpPr>
          <p:cNvPr id="195" name="Google Shape;195;p18"/>
          <p:cNvSpPr txBox="1"/>
          <p:nvPr/>
        </p:nvSpPr>
        <p:spPr>
          <a:xfrm>
            <a:off x="3165825" y="8976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1.26</a:t>
            </a:r>
            <a:endParaRPr sz="1600">
              <a:solidFill>
                <a:schemeClr val="dk1"/>
              </a:solidFill>
              <a:latin typeface="DM Mono"/>
              <a:ea typeface="DM Mono"/>
              <a:cs typeface="DM Mono"/>
              <a:sym typeface="DM Mono"/>
            </a:endParaRPr>
          </a:p>
        </p:txBody>
      </p:sp>
      <p:sp>
        <p:nvSpPr>
          <p:cNvPr id="196" name="Google Shape;196;p18"/>
          <p:cNvSpPr txBox="1"/>
          <p:nvPr/>
        </p:nvSpPr>
        <p:spPr>
          <a:xfrm>
            <a:off x="4170288" y="8976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2</a:t>
            </a:r>
            <a:r>
              <a:rPr lang="en" sz="1600">
                <a:solidFill>
                  <a:schemeClr val="dk1"/>
                </a:solidFill>
                <a:latin typeface="DM Mono"/>
                <a:ea typeface="DM Mono"/>
                <a:cs typeface="DM Mono"/>
                <a:sym typeface="DM Mono"/>
              </a:rPr>
              <a:t>.26</a:t>
            </a:r>
            <a:endParaRPr sz="1600">
              <a:solidFill>
                <a:schemeClr val="dk1"/>
              </a:solidFill>
              <a:latin typeface="DM Mono"/>
              <a:ea typeface="DM Mono"/>
              <a:cs typeface="DM Mono"/>
              <a:sym typeface="DM Mono"/>
            </a:endParaRPr>
          </a:p>
        </p:txBody>
      </p:sp>
      <p:sp>
        <p:nvSpPr>
          <p:cNvPr id="197" name="Google Shape;197;p18"/>
          <p:cNvSpPr txBox="1"/>
          <p:nvPr/>
        </p:nvSpPr>
        <p:spPr>
          <a:xfrm>
            <a:off x="5174750" y="8976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3</a:t>
            </a:r>
            <a:r>
              <a:rPr lang="en" sz="1600">
                <a:solidFill>
                  <a:schemeClr val="dk1"/>
                </a:solidFill>
                <a:latin typeface="DM Mono"/>
                <a:ea typeface="DM Mono"/>
                <a:cs typeface="DM Mono"/>
                <a:sym typeface="DM Mono"/>
              </a:rPr>
              <a:t>.26</a:t>
            </a:r>
            <a:endParaRPr sz="1600">
              <a:solidFill>
                <a:schemeClr val="dk1"/>
              </a:solidFill>
              <a:latin typeface="DM Mono"/>
              <a:ea typeface="DM Mono"/>
              <a:cs typeface="DM Mono"/>
              <a:sym typeface="DM Mono"/>
            </a:endParaRPr>
          </a:p>
        </p:txBody>
      </p:sp>
      <p:sp>
        <p:nvSpPr>
          <p:cNvPr id="198" name="Google Shape;198;p18"/>
          <p:cNvSpPr txBox="1"/>
          <p:nvPr/>
        </p:nvSpPr>
        <p:spPr>
          <a:xfrm>
            <a:off x="6222525" y="8976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4</a:t>
            </a:r>
            <a:r>
              <a:rPr lang="en" sz="1600">
                <a:solidFill>
                  <a:schemeClr val="dk1"/>
                </a:solidFill>
                <a:latin typeface="DM Mono"/>
                <a:ea typeface="DM Mono"/>
                <a:cs typeface="DM Mono"/>
                <a:sym typeface="DM Mono"/>
              </a:rPr>
              <a:t>.26</a:t>
            </a:r>
            <a:endParaRPr sz="1600">
              <a:solidFill>
                <a:schemeClr val="dk1"/>
              </a:solidFill>
              <a:latin typeface="DM Mono"/>
              <a:ea typeface="DM Mono"/>
              <a:cs typeface="DM Mono"/>
              <a:sym typeface="DM Mono"/>
            </a:endParaRPr>
          </a:p>
        </p:txBody>
      </p:sp>
      <p:sp>
        <p:nvSpPr>
          <p:cNvPr id="199" name="Google Shape;199;p18"/>
          <p:cNvSpPr txBox="1"/>
          <p:nvPr/>
        </p:nvSpPr>
        <p:spPr>
          <a:xfrm>
            <a:off x="7526425" y="869925"/>
            <a:ext cx="90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Mono"/>
                <a:ea typeface="DM Mono"/>
                <a:cs typeface="DM Mono"/>
                <a:sym typeface="DM Mono"/>
              </a:rPr>
              <a:t>5</a:t>
            </a:r>
            <a:r>
              <a:rPr lang="en" sz="1600">
                <a:solidFill>
                  <a:schemeClr val="dk1"/>
                </a:solidFill>
                <a:latin typeface="DM Mono"/>
                <a:ea typeface="DM Mono"/>
                <a:cs typeface="DM Mono"/>
                <a:sym typeface="DM Mono"/>
              </a:rPr>
              <a:t>.26</a:t>
            </a:r>
            <a:endParaRPr sz="1600">
              <a:solidFill>
                <a:schemeClr val="dk1"/>
              </a:solidFill>
              <a:latin typeface="DM Mono"/>
              <a:ea typeface="DM Mono"/>
              <a:cs typeface="DM Mono"/>
              <a:sym typeface="DM Mono"/>
            </a:endParaRPr>
          </a:p>
        </p:txBody>
      </p:sp>
      <p:pic>
        <p:nvPicPr>
          <p:cNvPr id="200" name="Google Shape;200;p18"/>
          <p:cNvPicPr preferRelativeResize="0"/>
          <p:nvPr/>
        </p:nvPicPr>
        <p:blipFill rotWithShape="1">
          <a:blip r:embed="rId8">
            <a:alphaModFix/>
          </a:blip>
          <a:srcRect b="0" l="36621" r="16270" t="0"/>
          <a:stretch/>
        </p:blipFill>
        <p:spPr>
          <a:xfrm>
            <a:off x="7022150" y="3552900"/>
            <a:ext cx="1201075" cy="1699799"/>
          </a:xfrm>
          <a:prstGeom prst="rect">
            <a:avLst/>
          </a:prstGeom>
          <a:noFill/>
          <a:ln>
            <a:noFill/>
          </a:ln>
        </p:spPr>
      </p:pic>
      <p:cxnSp>
        <p:nvCxnSpPr>
          <p:cNvPr id="201" name="Google Shape;201;p18"/>
          <p:cNvCxnSpPr/>
          <p:nvPr/>
        </p:nvCxnSpPr>
        <p:spPr>
          <a:xfrm>
            <a:off x="7861513" y="2182299"/>
            <a:ext cx="395100" cy="0"/>
          </a:xfrm>
          <a:prstGeom prst="straightConnector1">
            <a:avLst/>
          </a:prstGeom>
          <a:noFill/>
          <a:ln cap="flat" cmpd="sng" w="9525">
            <a:solidFill>
              <a:schemeClr val="dk2"/>
            </a:solidFill>
            <a:prstDash val="solid"/>
            <a:round/>
            <a:headEnd len="med" w="med" type="none"/>
            <a:tailEnd len="med" w="med" type="stealth"/>
          </a:ln>
        </p:spPr>
      </p:cxnSp>
      <p:sp>
        <p:nvSpPr>
          <p:cNvPr id="202" name="Google Shape;202;p18"/>
          <p:cNvSpPr txBox="1"/>
          <p:nvPr/>
        </p:nvSpPr>
        <p:spPr>
          <a:xfrm>
            <a:off x="2350300" y="3114625"/>
            <a:ext cx="212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Technology Testbed</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- 3D reinforced propellants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 Throttling</a:t>
            </a:r>
            <a:endParaRPr sz="1000">
              <a:solidFill>
                <a:schemeClr val="dk1"/>
              </a:solidFill>
              <a:latin typeface="DM Mono"/>
              <a:ea typeface="DM Mono"/>
              <a:cs typeface="DM Mono"/>
              <a:sym typeface="DM Mono"/>
            </a:endParaRPr>
          </a:p>
        </p:txBody>
      </p:sp>
      <p:sp>
        <p:nvSpPr>
          <p:cNvPr id="203" name="Google Shape;203;p18"/>
          <p:cNvSpPr txBox="1"/>
          <p:nvPr/>
        </p:nvSpPr>
        <p:spPr>
          <a:xfrm>
            <a:off x="4524275" y="3114625"/>
            <a:ext cx="191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High Fidelity Engine Modelling</a:t>
            </a:r>
            <a:endParaRPr sz="1000">
              <a:solidFill>
                <a:schemeClr val="dk1"/>
              </a:solidFill>
              <a:latin typeface="DM Mono"/>
              <a:ea typeface="DM Mono"/>
              <a:cs typeface="DM Mono"/>
              <a:sym typeface="DM Mono"/>
            </a:endParaRPr>
          </a:p>
        </p:txBody>
      </p:sp>
      <p:sp>
        <p:nvSpPr>
          <p:cNvPr id="204" name="Google Shape;204;p18"/>
          <p:cNvSpPr txBox="1"/>
          <p:nvPr/>
        </p:nvSpPr>
        <p:spPr>
          <a:xfrm>
            <a:off x="6482850" y="3114613"/>
            <a:ext cx="198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Test a M-Class Motor</a:t>
            </a:r>
            <a:endParaRPr sz="1000">
              <a:solidFill>
                <a:schemeClr val="dk1"/>
              </a:solidFill>
              <a:latin typeface="DM Mono"/>
              <a:ea typeface="DM Mono"/>
              <a:cs typeface="DM Mono"/>
              <a:sym typeface="DM Mono"/>
            </a:endParaRPr>
          </a:p>
        </p:txBody>
      </p:sp>
      <p:sp>
        <p:nvSpPr>
          <p:cNvPr id="205" name="Google Shape;205;p18"/>
          <p:cNvSpPr txBox="1"/>
          <p:nvPr/>
        </p:nvSpPr>
        <p:spPr>
          <a:xfrm>
            <a:off x="58800" y="2929300"/>
            <a:ext cx="237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M Mono"/>
                <a:ea typeface="DM Mono"/>
                <a:cs typeface="DM Mono"/>
                <a:sym typeface="DM Mono"/>
              </a:rPr>
              <a:t>Demonstrator</a:t>
            </a:r>
            <a:endParaRPr>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 Build Experience and protocol</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 Collect preliminary performance data</a:t>
            </a:r>
            <a:endParaRPr sz="1100">
              <a:solidFill>
                <a:schemeClr val="dk1"/>
              </a:solidFill>
              <a:latin typeface="DM Mono"/>
              <a:ea typeface="DM Mono"/>
              <a:cs typeface="DM Mono"/>
              <a:sym typeface="DM Mono"/>
            </a:endParaRPr>
          </a:p>
        </p:txBody>
      </p:sp>
      <p:sp>
        <p:nvSpPr>
          <p:cNvPr id="206" name="Google Shape;206;p18"/>
          <p:cNvSpPr txBox="1"/>
          <p:nvPr/>
        </p:nvSpPr>
        <p:spPr>
          <a:xfrm>
            <a:off x="8256625" y="1920700"/>
            <a:ext cx="91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Upcoming Missions</a:t>
            </a:r>
            <a:endParaRPr sz="1100">
              <a:solidFill>
                <a:schemeClr val="dk1"/>
              </a:solidFill>
              <a:latin typeface="DM Mono"/>
              <a:ea typeface="DM Mono"/>
              <a:cs typeface="DM Mono"/>
              <a:sym typeface="DM Mono"/>
            </a:endParaRPr>
          </a:p>
        </p:txBody>
      </p:sp>
      <p:pic>
        <p:nvPicPr>
          <p:cNvPr id="207" name="Google Shape;207;p18"/>
          <p:cNvPicPr preferRelativeResize="0"/>
          <p:nvPr/>
        </p:nvPicPr>
        <p:blipFill>
          <a:blip r:embed="rId9">
            <a:alphaModFix/>
          </a:blip>
          <a:stretch>
            <a:fillRect/>
          </a:stretch>
        </p:blipFill>
        <p:spPr>
          <a:xfrm rot="-682786">
            <a:off x="3314751" y="3940060"/>
            <a:ext cx="1738975" cy="272377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Injector Orifice Sizing</a:t>
            </a:r>
            <a:endParaRPr/>
          </a:p>
        </p:txBody>
      </p:sp>
      <p:sp>
        <p:nvSpPr>
          <p:cNvPr id="806" name="Google Shape;806;p72"/>
          <p:cNvSpPr txBox="1"/>
          <p:nvPr>
            <p:ph idx="1" type="body"/>
          </p:nvPr>
        </p:nvSpPr>
        <p:spPr>
          <a:xfrm>
            <a:off x="311700" y="1152475"/>
            <a:ext cx="4152900" cy="3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523"/>
              <a:buNone/>
            </a:pPr>
            <a:r>
              <a:rPr lang="en" sz="665"/>
              <a:t>Using the Non-Homogeneous Non-Equilibrium (NHNE) Model </a:t>
            </a:r>
            <a:r>
              <a:rPr lang="en" sz="665"/>
              <a:t>(Niño and Razavi, 2019)</a:t>
            </a:r>
            <a:r>
              <a:rPr lang="en" sz="665"/>
              <a:t>, the mass flux (G) and non-equilibrium parameter (K) were modeled using Matlab code &amp; CoolProp thermodynamic properties of Nitrous.</a:t>
            </a:r>
            <a:endParaRPr sz="665"/>
          </a:p>
          <a:p>
            <a:pPr indent="-270827" lvl="0" marL="457200" rtl="0" algn="l">
              <a:spcBef>
                <a:spcPts val="1200"/>
              </a:spcBef>
              <a:spcAft>
                <a:spcPts val="0"/>
              </a:spcAft>
              <a:buSzPts val="665"/>
              <a:buChar char="●"/>
            </a:pPr>
            <a:r>
              <a:rPr lang="en" sz="665"/>
              <a:t>Inlet &amp; outlet pressures were calculated from earlier ProPEP &amp; thrust chamber simulations in Pascals.</a:t>
            </a:r>
            <a:endParaRPr sz="665"/>
          </a:p>
          <a:p>
            <a:pPr indent="-270827" lvl="0" marL="457200" rtl="0" algn="l">
              <a:spcBef>
                <a:spcPts val="0"/>
              </a:spcBef>
              <a:spcAft>
                <a:spcPts val="0"/>
              </a:spcAft>
              <a:buSzPts val="665"/>
              <a:buChar char="●"/>
            </a:pPr>
            <a:r>
              <a:rPr lang="en" sz="665"/>
              <a:t>Assumed afternoon temperature for Hearne, Texas, in Kelvin.</a:t>
            </a:r>
            <a:endParaRPr sz="665"/>
          </a:p>
          <a:p>
            <a:pPr indent="-270827" lvl="0" marL="457200" rtl="0" algn="l">
              <a:spcBef>
                <a:spcPts val="0"/>
              </a:spcBef>
              <a:spcAft>
                <a:spcPts val="0"/>
              </a:spcAft>
              <a:buSzPts val="665"/>
              <a:buChar char="●"/>
            </a:pPr>
            <a:r>
              <a:rPr lang="en" sz="665"/>
              <a:t>Inlet enthalpy calculated using inlet pressure and mixture quality of 0 (flow initially assumed to be only liquid).</a:t>
            </a:r>
            <a:endParaRPr sz="665"/>
          </a:p>
          <a:p>
            <a:pPr indent="-270827" lvl="0" marL="457200" rtl="0" algn="l">
              <a:spcBef>
                <a:spcPts val="0"/>
              </a:spcBef>
              <a:spcAft>
                <a:spcPts val="0"/>
              </a:spcAft>
              <a:buSzPts val="665"/>
              <a:buChar char="●"/>
            </a:pPr>
            <a:r>
              <a:rPr lang="en" sz="665"/>
              <a:t>Outlet enthalpy calculated by assuming constant entropy from isentropic expansion of liquid Nitrous &amp; outlet pressure.</a:t>
            </a:r>
            <a:endParaRPr sz="665"/>
          </a:p>
          <a:p>
            <a:pPr indent="-270827" lvl="0" marL="457200" rtl="0" algn="l">
              <a:spcBef>
                <a:spcPts val="0"/>
              </a:spcBef>
              <a:spcAft>
                <a:spcPts val="0"/>
              </a:spcAft>
              <a:buSzPts val="665"/>
              <a:buChar char="●"/>
            </a:pPr>
            <a:r>
              <a:rPr lang="en" sz="665"/>
              <a:t>Inlet &amp; outlet densities calculated using respective pressures and quality of 0, with outlet density representing Nitrous state just before flash boiling.</a:t>
            </a:r>
            <a:endParaRPr sz="665"/>
          </a:p>
          <a:p>
            <a:pPr indent="-270827" lvl="0" marL="457200" rtl="0" algn="l">
              <a:spcBef>
                <a:spcPts val="0"/>
              </a:spcBef>
              <a:spcAft>
                <a:spcPts val="0"/>
              </a:spcAft>
              <a:buSzPts val="665"/>
              <a:buChar char="●"/>
            </a:pPr>
            <a:r>
              <a:rPr lang="en" sz="665"/>
              <a:t>Liquid discharge coefficient of 0.63 was used, as it is typically utilized for the NHNE model (Niño and Razavi, 2019).</a:t>
            </a:r>
            <a:endParaRPr sz="665"/>
          </a:p>
          <a:p>
            <a:pPr indent="-270827" lvl="0" marL="457200" rtl="0" algn="l">
              <a:spcBef>
                <a:spcPts val="0"/>
              </a:spcBef>
              <a:spcAft>
                <a:spcPts val="0"/>
              </a:spcAft>
              <a:buSzPts val="665"/>
              <a:buChar char="●"/>
            </a:pPr>
            <a:r>
              <a:rPr lang="en" sz="665"/>
              <a:t>Program utilized inputs to calculate G_SPI &amp; G_HEM, then used fsolve using the residuals of the NHNE flux &amp; Non-Equilibrium Parameter equations (2 equations &amp; 2 unknowns) to find G and K.</a:t>
            </a:r>
            <a:endParaRPr sz="665"/>
          </a:p>
          <a:p>
            <a:pPr indent="-270827" lvl="0" marL="457200" rtl="0" algn="l">
              <a:spcBef>
                <a:spcPts val="0"/>
              </a:spcBef>
              <a:spcAft>
                <a:spcPts val="0"/>
              </a:spcAft>
              <a:buSzPts val="665"/>
              <a:buChar char="●"/>
            </a:pPr>
            <a:r>
              <a:rPr lang="en" sz="665"/>
              <a:t>Injector mass flow rate assumed to be 68 g/s from thrust chamber simulation.</a:t>
            </a:r>
            <a:endParaRPr sz="665"/>
          </a:p>
          <a:p>
            <a:pPr indent="-270827" lvl="0" marL="457200" rtl="0" algn="l">
              <a:spcBef>
                <a:spcPts val="0"/>
              </a:spcBef>
              <a:spcAft>
                <a:spcPts val="0"/>
              </a:spcAft>
              <a:buSzPts val="665"/>
              <a:buChar char="●"/>
            </a:pPr>
            <a:r>
              <a:rPr lang="en" sz="665"/>
              <a:t>All units in the program inputs and outputs were converted to SI units, with the exception of A and D such that comparisons to imperial drill bit sizes could be made.</a:t>
            </a:r>
            <a:endParaRPr sz="665"/>
          </a:p>
          <a:p>
            <a:pPr indent="-270827" lvl="0" marL="457200" rtl="0" algn="l">
              <a:spcBef>
                <a:spcPts val="0"/>
              </a:spcBef>
              <a:spcAft>
                <a:spcPts val="0"/>
              </a:spcAft>
              <a:buSzPts val="665"/>
              <a:buChar char="●"/>
            </a:pPr>
            <a:r>
              <a:rPr lang="en" sz="665" u="sng"/>
              <a:t>Results</a:t>
            </a:r>
            <a:r>
              <a:rPr lang="en" sz="665"/>
              <a:t>:</a:t>
            </a:r>
            <a:endParaRPr sz="665"/>
          </a:p>
          <a:p>
            <a:pPr indent="-264794" lvl="1" marL="914400" rtl="0" algn="l">
              <a:spcBef>
                <a:spcPts val="0"/>
              </a:spcBef>
              <a:spcAft>
                <a:spcPts val="0"/>
              </a:spcAft>
              <a:buSzPts val="570"/>
              <a:buChar char="○"/>
            </a:pPr>
            <a:r>
              <a:rPr lang="en" sz="570"/>
              <a:t>K = 0.703</a:t>
            </a:r>
            <a:endParaRPr sz="570"/>
          </a:p>
          <a:p>
            <a:pPr indent="-264794" lvl="1" marL="914400" rtl="0" algn="l">
              <a:spcBef>
                <a:spcPts val="0"/>
              </a:spcBef>
              <a:spcAft>
                <a:spcPts val="0"/>
              </a:spcAft>
              <a:buSzPts val="570"/>
              <a:buChar char="○"/>
            </a:pPr>
            <a:r>
              <a:rPr lang="en" sz="570"/>
              <a:t>G = 3.07e+04 kg/(m^2 s)</a:t>
            </a:r>
            <a:endParaRPr sz="570"/>
          </a:p>
          <a:p>
            <a:pPr indent="-264794" lvl="1" marL="914400" rtl="0" algn="l">
              <a:spcBef>
                <a:spcPts val="0"/>
              </a:spcBef>
              <a:spcAft>
                <a:spcPts val="0"/>
              </a:spcAft>
              <a:buSzPts val="570"/>
              <a:buChar char="○"/>
            </a:pPr>
            <a:r>
              <a:rPr lang="en" sz="570"/>
              <a:t>A = 0.0034 in^2</a:t>
            </a:r>
            <a:endParaRPr sz="570"/>
          </a:p>
          <a:p>
            <a:pPr indent="-264794" lvl="1" marL="914400" rtl="0" algn="l">
              <a:spcBef>
                <a:spcPts val="0"/>
              </a:spcBef>
              <a:spcAft>
                <a:spcPts val="0"/>
              </a:spcAft>
              <a:buSzPts val="570"/>
              <a:buChar char="○"/>
            </a:pPr>
            <a:r>
              <a:rPr lang="en" sz="570"/>
              <a:t>D = 0.0467 in</a:t>
            </a:r>
            <a:endParaRPr sz="570"/>
          </a:p>
          <a:p>
            <a:pPr indent="-264794" lvl="1" marL="914400" rtl="0" algn="l">
              <a:spcBef>
                <a:spcPts val="0"/>
              </a:spcBef>
              <a:spcAft>
                <a:spcPts val="0"/>
              </a:spcAft>
              <a:buSzPts val="570"/>
              <a:buChar char="○"/>
            </a:pPr>
            <a:r>
              <a:rPr lang="en" sz="570"/>
              <a:t>2 orifices of individual diameters 0.0467 in necessary to facilitate MFR.</a:t>
            </a:r>
            <a:endParaRPr sz="570"/>
          </a:p>
        </p:txBody>
      </p:sp>
      <p:sp>
        <p:nvSpPr>
          <p:cNvPr id="807" name="Google Shape;807;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8" name="Google Shape;808;p72"/>
          <p:cNvPicPr preferRelativeResize="0"/>
          <p:nvPr/>
        </p:nvPicPr>
        <p:blipFill>
          <a:blip r:embed="rId3">
            <a:alphaModFix/>
          </a:blip>
          <a:stretch>
            <a:fillRect/>
          </a:stretch>
        </p:blipFill>
        <p:spPr>
          <a:xfrm>
            <a:off x="4675700" y="3202850"/>
            <a:ext cx="1041750" cy="245116"/>
          </a:xfrm>
          <a:prstGeom prst="rect">
            <a:avLst/>
          </a:prstGeom>
          <a:noFill/>
          <a:ln>
            <a:noFill/>
          </a:ln>
        </p:spPr>
      </p:pic>
      <p:pic>
        <p:nvPicPr>
          <p:cNvPr id="809" name="Google Shape;809;p72"/>
          <p:cNvPicPr preferRelativeResize="0"/>
          <p:nvPr/>
        </p:nvPicPr>
        <p:blipFill>
          <a:blip r:embed="rId4">
            <a:alphaModFix/>
          </a:blip>
          <a:stretch>
            <a:fillRect/>
          </a:stretch>
        </p:blipFill>
        <p:spPr>
          <a:xfrm>
            <a:off x="4675700" y="3447975"/>
            <a:ext cx="1041741" cy="281375"/>
          </a:xfrm>
          <a:prstGeom prst="rect">
            <a:avLst/>
          </a:prstGeom>
          <a:noFill/>
          <a:ln>
            <a:noFill/>
          </a:ln>
        </p:spPr>
      </p:pic>
      <p:pic>
        <p:nvPicPr>
          <p:cNvPr id="810" name="Google Shape;810;p72"/>
          <p:cNvPicPr preferRelativeResize="0"/>
          <p:nvPr/>
        </p:nvPicPr>
        <p:blipFill>
          <a:blip r:embed="rId5">
            <a:alphaModFix/>
          </a:blip>
          <a:stretch>
            <a:fillRect/>
          </a:stretch>
        </p:blipFill>
        <p:spPr>
          <a:xfrm>
            <a:off x="4405149" y="3729350"/>
            <a:ext cx="1650950" cy="357625"/>
          </a:xfrm>
          <a:prstGeom prst="rect">
            <a:avLst/>
          </a:prstGeom>
          <a:noFill/>
          <a:ln>
            <a:noFill/>
          </a:ln>
        </p:spPr>
      </p:pic>
      <p:sp>
        <p:nvSpPr>
          <p:cNvPr id="811" name="Google Shape;811;p72"/>
          <p:cNvSpPr txBox="1"/>
          <p:nvPr/>
        </p:nvSpPr>
        <p:spPr>
          <a:xfrm>
            <a:off x="6149650" y="3250875"/>
            <a:ext cx="3249600" cy="1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DM Mono"/>
                <a:ea typeface="DM Mono"/>
                <a:cs typeface="DM Mono"/>
                <a:sym typeface="DM Mono"/>
              </a:rPr>
              <a:t>Single Phase Incompressible Model (SPI) Flux</a:t>
            </a:r>
            <a:endParaRPr sz="800">
              <a:solidFill>
                <a:schemeClr val="dk2"/>
              </a:solidFill>
              <a:latin typeface="DM Mono"/>
              <a:ea typeface="DM Mono"/>
              <a:cs typeface="DM Mono"/>
              <a:sym typeface="DM Mono"/>
            </a:endParaRPr>
          </a:p>
          <a:p>
            <a:pPr indent="0" lvl="0" marL="0" rtl="0" algn="l">
              <a:spcBef>
                <a:spcPts val="0"/>
              </a:spcBef>
              <a:spcAft>
                <a:spcPts val="0"/>
              </a:spcAft>
              <a:buNone/>
            </a:pPr>
            <a:r>
              <a:t/>
            </a:r>
            <a:endParaRPr sz="800">
              <a:solidFill>
                <a:schemeClr val="dk2"/>
              </a:solidFill>
              <a:latin typeface="DM Mono"/>
              <a:ea typeface="DM Mono"/>
              <a:cs typeface="DM Mono"/>
              <a:sym typeface="DM Mono"/>
            </a:endParaRPr>
          </a:p>
          <a:p>
            <a:pPr indent="0" lvl="0" marL="0" rtl="0" algn="l">
              <a:spcBef>
                <a:spcPts val="0"/>
              </a:spcBef>
              <a:spcAft>
                <a:spcPts val="0"/>
              </a:spcAft>
              <a:buNone/>
            </a:pPr>
            <a:r>
              <a:rPr lang="en" sz="800">
                <a:solidFill>
                  <a:schemeClr val="dk2"/>
                </a:solidFill>
                <a:latin typeface="DM Mono"/>
                <a:ea typeface="DM Mono"/>
                <a:cs typeface="DM Mono"/>
                <a:sym typeface="DM Mono"/>
              </a:rPr>
              <a:t>Homogeneous</a:t>
            </a:r>
            <a:r>
              <a:rPr lang="en" sz="800">
                <a:solidFill>
                  <a:schemeClr val="dk2"/>
                </a:solidFill>
                <a:latin typeface="DM Mono"/>
                <a:ea typeface="DM Mono"/>
                <a:cs typeface="DM Mono"/>
                <a:sym typeface="DM Mono"/>
              </a:rPr>
              <a:t> Equilibrium Model (HEM) Flux</a:t>
            </a:r>
            <a:endParaRPr sz="800">
              <a:solidFill>
                <a:schemeClr val="dk2"/>
              </a:solidFill>
              <a:latin typeface="DM Mono"/>
              <a:ea typeface="DM Mono"/>
              <a:cs typeface="DM Mono"/>
              <a:sym typeface="DM Mono"/>
            </a:endParaRPr>
          </a:p>
          <a:p>
            <a:pPr indent="0" lvl="0" marL="0" rtl="0" algn="l">
              <a:spcBef>
                <a:spcPts val="0"/>
              </a:spcBef>
              <a:spcAft>
                <a:spcPts val="0"/>
              </a:spcAft>
              <a:buNone/>
            </a:pPr>
            <a:r>
              <a:t/>
            </a:r>
            <a:endParaRPr sz="800">
              <a:solidFill>
                <a:schemeClr val="dk2"/>
              </a:solidFill>
              <a:latin typeface="DM Mono"/>
              <a:ea typeface="DM Mono"/>
              <a:cs typeface="DM Mono"/>
              <a:sym typeface="DM Mono"/>
            </a:endParaRPr>
          </a:p>
          <a:p>
            <a:pPr indent="0" lvl="0" marL="0" rtl="0" algn="l">
              <a:spcBef>
                <a:spcPts val="0"/>
              </a:spcBef>
              <a:spcAft>
                <a:spcPts val="0"/>
              </a:spcAft>
              <a:buNone/>
            </a:pPr>
            <a:r>
              <a:rPr lang="en" sz="800">
                <a:solidFill>
                  <a:schemeClr val="dk2"/>
                </a:solidFill>
                <a:latin typeface="DM Mono"/>
                <a:ea typeface="DM Mono"/>
                <a:cs typeface="DM Mono"/>
                <a:sym typeface="DM Mono"/>
              </a:rPr>
              <a:t>NHNE Model (average of SPI &amp; HEM) Flux</a:t>
            </a:r>
            <a:endParaRPr sz="800">
              <a:solidFill>
                <a:schemeClr val="dk2"/>
              </a:solidFill>
              <a:latin typeface="DM Mono"/>
              <a:ea typeface="DM Mono"/>
              <a:cs typeface="DM Mono"/>
              <a:sym typeface="DM Mono"/>
            </a:endParaRPr>
          </a:p>
          <a:p>
            <a:pPr indent="0" lvl="0" marL="0" rtl="0" algn="l">
              <a:spcBef>
                <a:spcPts val="0"/>
              </a:spcBef>
              <a:spcAft>
                <a:spcPts val="0"/>
              </a:spcAft>
              <a:buNone/>
            </a:pPr>
            <a:r>
              <a:t/>
            </a:r>
            <a:endParaRPr sz="800">
              <a:solidFill>
                <a:schemeClr val="dk2"/>
              </a:solidFill>
              <a:latin typeface="DM Mono"/>
              <a:ea typeface="DM Mono"/>
              <a:cs typeface="DM Mono"/>
              <a:sym typeface="DM Mono"/>
            </a:endParaRPr>
          </a:p>
          <a:p>
            <a:pPr indent="0" lvl="0" marL="0" rtl="0" algn="l">
              <a:spcBef>
                <a:spcPts val="0"/>
              </a:spcBef>
              <a:spcAft>
                <a:spcPts val="0"/>
              </a:spcAft>
              <a:buNone/>
            </a:pPr>
            <a:r>
              <a:t/>
            </a:r>
            <a:endParaRPr sz="800">
              <a:solidFill>
                <a:schemeClr val="dk2"/>
              </a:solidFill>
              <a:latin typeface="DM Mono"/>
              <a:ea typeface="DM Mono"/>
              <a:cs typeface="DM Mono"/>
              <a:sym typeface="DM Mono"/>
            </a:endParaRPr>
          </a:p>
          <a:p>
            <a:pPr indent="0" lvl="0" marL="0" rtl="0" algn="l">
              <a:spcBef>
                <a:spcPts val="0"/>
              </a:spcBef>
              <a:spcAft>
                <a:spcPts val="0"/>
              </a:spcAft>
              <a:buNone/>
            </a:pPr>
            <a:r>
              <a:rPr lang="en" sz="800">
                <a:solidFill>
                  <a:schemeClr val="dk2"/>
                </a:solidFill>
                <a:latin typeface="DM Mono"/>
                <a:ea typeface="DM Mono"/>
                <a:cs typeface="DM Mono"/>
                <a:sym typeface="DM Mono"/>
              </a:rPr>
              <a:t>Non-Equilibrium Parameter Equation</a:t>
            </a:r>
            <a:endParaRPr sz="800">
              <a:solidFill>
                <a:schemeClr val="dk2"/>
              </a:solidFill>
              <a:latin typeface="DM Mono"/>
              <a:ea typeface="DM Mono"/>
              <a:cs typeface="DM Mono"/>
              <a:sym typeface="DM Mono"/>
            </a:endParaRPr>
          </a:p>
        </p:txBody>
      </p:sp>
      <p:sp>
        <p:nvSpPr>
          <p:cNvPr id="812" name="Google Shape;812;p72"/>
          <p:cNvSpPr txBox="1"/>
          <p:nvPr/>
        </p:nvSpPr>
        <p:spPr>
          <a:xfrm>
            <a:off x="625950" y="4695475"/>
            <a:ext cx="7892100" cy="447600"/>
          </a:xfrm>
          <a:prstGeom prst="rect">
            <a:avLst/>
          </a:prstGeom>
          <a:noFill/>
          <a:ln>
            <a:noFill/>
          </a:ln>
        </p:spPr>
        <p:txBody>
          <a:bodyPr anchorCtr="0" anchor="t" bIns="91425" lIns="91425" spcFirstLastPara="1" rIns="91425" wrap="square" tIns="91425">
            <a:noAutofit/>
          </a:bodyPr>
          <a:lstStyle/>
          <a:p>
            <a:pPr indent="0" lvl="0" marL="381000" marR="381000" rtl="0" algn="ctr">
              <a:lnSpc>
                <a:spcPct val="115000"/>
              </a:lnSpc>
              <a:spcBef>
                <a:spcPts val="1200"/>
              </a:spcBef>
              <a:spcAft>
                <a:spcPts val="0"/>
              </a:spcAft>
              <a:buClr>
                <a:schemeClr val="dk1"/>
              </a:buClr>
              <a:buSzPts val="1100"/>
              <a:buFont typeface="Arial"/>
              <a:buNone/>
            </a:pPr>
            <a:r>
              <a:rPr lang="en" sz="700">
                <a:solidFill>
                  <a:schemeClr val="dk2"/>
                </a:solidFill>
                <a:latin typeface="DM Mono"/>
                <a:ea typeface="DM Mono"/>
                <a:cs typeface="DM Mono"/>
                <a:sym typeface="DM Mono"/>
              </a:rPr>
              <a:t>Niño, E. V., and Razavi, M. R., “Design of Two-Phase Injectors Using Analytical and Numerical Methods with Application to Hybrid Rockets,” AIAA Propulsion and Energy 2019 Forum, Indianapolis, IN, Aug. 2019. AIAA Paper 2019-4154. https://doi.org/10.2514/6.2019-4154</a:t>
            </a:r>
            <a:endParaRPr sz="700">
              <a:solidFill>
                <a:schemeClr val="dk1"/>
              </a:solidFill>
            </a:endParaRPr>
          </a:p>
          <a:p>
            <a:pPr indent="0" lvl="0" marL="0" rtl="0" algn="l">
              <a:spcBef>
                <a:spcPts val="1200"/>
              </a:spcBef>
              <a:spcAft>
                <a:spcPts val="0"/>
              </a:spcAft>
              <a:buNone/>
            </a:pPr>
            <a:r>
              <a:t/>
            </a:r>
            <a:endParaRPr sz="1800">
              <a:solidFill>
                <a:schemeClr val="dk2"/>
              </a:solidFill>
              <a:latin typeface="DM Mono"/>
              <a:ea typeface="DM Mono"/>
              <a:cs typeface="DM Mono"/>
              <a:sym typeface="DM Mono"/>
            </a:endParaRPr>
          </a:p>
        </p:txBody>
      </p:sp>
      <p:pic>
        <p:nvPicPr>
          <p:cNvPr id="813" name="Google Shape;813;p72"/>
          <p:cNvPicPr preferRelativeResize="0"/>
          <p:nvPr/>
        </p:nvPicPr>
        <p:blipFill>
          <a:blip r:embed="rId6">
            <a:alphaModFix/>
          </a:blip>
          <a:stretch>
            <a:fillRect/>
          </a:stretch>
        </p:blipFill>
        <p:spPr>
          <a:xfrm>
            <a:off x="4786539" y="4086975"/>
            <a:ext cx="820075" cy="357625"/>
          </a:xfrm>
          <a:prstGeom prst="rect">
            <a:avLst/>
          </a:prstGeom>
          <a:noFill/>
          <a:ln>
            <a:noFill/>
          </a:ln>
        </p:spPr>
      </p:pic>
      <p:pic>
        <p:nvPicPr>
          <p:cNvPr id="814" name="Google Shape;814;p72"/>
          <p:cNvPicPr preferRelativeResize="0"/>
          <p:nvPr/>
        </p:nvPicPr>
        <p:blipFill>
          <a:blip r:embed="rId7">
            <a:alphaModFix/>
          </a:blip>
          <a:stretch>
            <a:fillRect/>
          </a:stretch>
        </p:blipFill>
        <p:spPr>
          <a:xfrm>
            <a:off x="4572000" y="944225"/>
            <a:ext cx="4342750" cy="220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Injector Design</a:t>
            </a:r>
            <a:endParaRPr/>
          </a:p>
        </p:txBody>
      </p:sp>
      <p:sp>
        <p:nvSpPr>
          <p:cNvPr id="820" name="Google Shape;820;p73"/>
          <p:cNvSpPr txBox="1"/>
          <p:nvPr>
            <p:ph idx="1" type="body"/>
          </p:nvPr>
        </p:nvSpPr>
        <p:spPr>
          <a:xfrm>
            <a:off x="311700" y="1152475"/>
            <a:ext cx="3999900" cy="3000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In order to facilitate the prototyping of various injectors, the injectors will be removable.</a:t>
            </a:r>
            <a:endParaRPr/>
          </a:p>
          <a:p>
            <a:pPr indent="0" lvl="0" marL="0" rtl="0" algn="l">
              <a:spcBef>
                <a:spcPts val="1200"/>
              </a:spcBef>
              <a:spcAft>
                <a:spcPts val="0"/>
              </a:spcAft>
              <a:buNone/>
            </a:pPr>
            <a:r>
              <a:rPr lang="en"/>
              <a:t>The first injector iteration will be machined out of a </a:t>
            </a:r>
            <a:r>
              <a:rPr lang="en"/>
              <a:t>Nickel-Plated Brass Pipe Fitting Plug with Hex Drive, 1/4 Universal Male.This will simplify the machining process of the injector such that only the orifices will need to be drilled.</a:t>
            </a:r>
            <a:endParaRPr/>
          </a:p>
          <a:p>
            <a:pPr indent="0" lvl="0" marL="0" rtl="0" algn="l">
              <a:spcBef>
                <a:spcPts val="1200"/>
              </a:spcBef>
              <a:spcAft>
                <a:spcPts val="0"/>
              </a:spcAft>
              <a:buNone/>
            </a:pPr>
            <a:r>
              <a:rPr lang="en"/>
              <a:t>2 holes of drill bit size 3/64 in will be drilled into part for orifices.</a:t>
            </a:r>
            <a:endParaRPr/>
          </a:p>
          <a:p>
            <a:pPr indent="-277495" lvl="0" marL="457200" rtl="0" algn="l">
              <a:spcBef>
                <a:spcPts val="1200"/>
              </a:spcBef>
              <a:spcAft>
                <a:spcPts val="0"/>
              </a:spcAft>
              <a:buSzPct val="100000"/>
              <a:buChar char="●"/>
            </a:pPr>
            <a:r>
              <a:rPr lang="en"/>
              <a:t>Drill bit size was chosen because 3/64 in </a:t>
            </a:r>
            <a:r>
              <a:rPr lang="en"/>
              <a:t>diameter</a:t>
            </a:r>
            <a:r>
              <a:rPr lang="en"/>
              <a:t> is equivalent to approximately 0.0469 in, which serves as a close approximation to the previously calculated diameter of  0.0467 in.</a:t>
            </a:r>
            <a:endParaRPr/>
          </a:p>
          <a:p>
            <a:pPr indent="-277495" lvl="0" marL="457200" rtl="0" algn="l">
              <a:spcBef>
                <a:spcPts val="0"/>
              </a:spcBef>
              <a:spcAft>
                <a:spcPts val="0"/>
              </a:spcAft>
              <a:buSzPct val="100000"/>
              <a:buChar char="●"/>
            </a:pPr>
            <a:r>
              <a:rPr lang="en"/>
              <a:t>Distance between orifices was set to be 0.1 in. This was chosen arbitrarily for the sake of geometrical simplicity.</a:t>
            </a:r>
            <a:endParaRPr/>
          </a:p>
          <a:p>
            <a:pPr indent="0" lvl="0" marL="0" rtl="0" algn="l">
              <a:spcBef>
                <a:spcPts val="1200"/>
              </a:spcBef>
              <a:spcAft>
                <a:spcPts val="0"/>
              </a:spcAft>
              <a:buNone/>
            </a:pPr>
            <a:r>
              <a:rPr lang="en"/>
              <a:t>For future research this part can be replaced with a pintle.</a:t>
            </a:r>
            <a:endParaRPr/>
          </a:p>
          <a:p>
            <a:pPr indent="0" lvl="0" marL="0" rtl="0" algn="l">
              <a:spcBef>
                <a:spcPts val="1200"/>
              </a:spcBef>
              <a:spcAft>
                <a:spcPts val="1200"/>
              </a:spcAft>
              <a:buNone/>
            </a:pPr>
            <a:r>
              <a:t/>
            </a:r>
            <a:endParaRPr/>
          </a:p>
        </p:txBody>
      </p:sp>
      <p:sp>
        <p:nvSpPr>
          <p:cNvPr id="821" name="Google Shape;82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2" name="Google Shape;822;p73"/>
          <p:cNvSpPr txBox="1"/>
          <p:nvPr/>
        </p:nvSpPr>
        <p:spPr>
          <a:xfrm>
            <a:off x="345750" y="4287825"/>
            <a:ext cx="84525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Mono"/>
                <a:ea typeface="DM Mono"/>
                <a:cs typeface="DM Mono"/>
                <a:sym typeface="DM Mono"/>
              </a:rPr>
              <a:t>McMaster-Carr. "Nickel-Plated Brass Pipe Fitting, Plug with Hex Drive, 1/4 Universal Male." McMaster-Carr, n.d. https://www.mcmaster.com/4948N25/ (accessed Nov. 5, 2025).</a:t>
            </a:r>
            <a:endParaRPr sz="900">
              <a:solidFill>
                <a:schemeClr val="dk2"/>
              </a:solidFill>
              <a:latin typeface="DM Mono"/>
              <a:ea typeface="DM Mono"/>
              <a:cs typeface="DM Mono"/>
              <a:sym typeface="DM Mono"/>
            </a:endParaRPr>
          </a:p>
          <a:p>
            <a:pPr indent="0" lvl="0" marL="0" rtl="0" algn="l">
              <a:spcBef>
                <a:spcPts val="0"/>
              </a:spcBef>
              <a:spcAft>
                <a:spcPts val="0"/>
              </a:spcAft>
              <a:buNone/>
            </a:pPr>
            <a:r>
              <a:t/>
            </a:r>
            <a:endParaRPr sz="1000">
              <a:solidFill>
                <a:schemeClr val="dk2"/>
              </a:solidFill>
              <a:latin typeface="DM Mono"/>
              <a:ea typeface="DM Mono"/>
              <a:cs typeface="DM Mono"/>
              <a:sym typeface="DM Mono"/>
            </a:endParaRPr>
          </a:p>
        </p:txBody>
      </p:sp>
      <p:pic>
        <p:nvPicPr>
          <p:cNvPr id="823" name="Google Shape;823;p73"/>
          <p:cNvPicPr preferRelativeResize="0"/>
          <p:nvPr/>
        </p:nvPicPr>
        <p:blipFill>
          <a:blip r:embed="rId3">
            <a:alphaModFix/>
          </a:blip>
          <a:stretch>
            <a:fillRect/>
          </a:stretch>
        </p:blipFill>
        <p:spPr>
          <a:xfrm>
            <a:off x="6745816" y="1017725"/>
            <a:ext cx="1688733" cy="1554026"/>
          </a:xfrm>
          <a:prstGeom prst="rect">
            <a:avLst/>
          </a:prstGeom>
          <a:noFill/>
          <a:ln>
            <a:noFill/>
          </a:ln>
        </p:spPr>
      </p:pic>
      <p:pic>
        <p:nvPicPr>
          <p:cNvPr id="824" name="Google Shape;824;p73"/>
          <p:cNvPicPr preferRelativeResize="0"/>
          <p:nvPr/>
        </p:nvPicPr>
        <p:blipFill>
          <a:blip r:embed="rId4">
            <a:alphaModFix/>
          </a:blip>
          <a:stretch>
            <a:fillRect/>
          </a:stretch>
        </p:blipFill>
        <p:spPr>
          <a:xfrm>
            <a:off x="5223497" y="2571750"/>
            <a:ext cx="3027429" cy="1716074"/>
          </a:xfrm>
          <a:prstGeom prst="rect">
            <a:avLst/>
          </a:prstGeom>
          <a:noFill/>
          <a:ln>
            <a:noFill/>
          </a:ln>
        </p:spPr>
      </p:pic>
      <p:pic>
        <p:nvPicPr>
          <p:cNvPr id="825" name="Google Shape;825;p73"/>
          <p:cNvPicPr preferRelativeResize="0"/>
          <p:nvPr/>
        </p:nvPicPr>
        <p:blipFill>
          <a:blip r:embed="rId5">
            <a:alphaModFix/>
          </a:blip>
          <a:stretch>
            <a:fillRect/>
          </a:stretch>
        </p:blipFill>
        <p:spPr>
          <a:xfrm>
            <a:off x="4844065" y="1017725"/>
            <a:ext cx="1901762" cy="1554024"/>
          </a:xfrm>
          <a:prstGeom prst="rect">
            <a:avLst/>
          </a:prstGeom>
          <a:noFill/>
          <a:ln>
            <a:noFill/>
          </a:ln>
        </p:spPr>
      </p:pic>
      <p:sp>
        <p:nvSpPr>
          <p:cNvPr id="826" name="Google Shape;826;p7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Nozzle Subassembly</a:t>
            </a:r>
            <a:endParaRPr/>
          </a:p>
        </p:txBody>
      </p:sp>
      <p:sp>
        <p:nvSpPr>
          <p:cNvPr id="832" name="Google Shape;832;p7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A p</a:t>
            </a:r>
            <a:r>
              <a:rPr lang="en"/>
              <a:t>henolic</a:t>
            </a:r>
            <a:r>
              <a:rPr lang="en"/>
              <a:t> resin cast wide bore nozzle: 0.375”(9.525mm) throat diameter from RCS.</a:t>
            </a:r>
            <a:endParaRPr/>
          </a:p>
          <a:p>
            <a:pPr indent="-317500" lvl="0" marL="457200" rtl="0" algn="l">
              <a:spcBef>
                <a:spcPts val="0"/>
              </a:spcBef>
              <a:spcAft>
                <a:spcPts val="0"/>
              </a:spcAft>
              <a:buSzPts val="1400"/>
              <a:buChar char="-"/>
            </a:pPr>
            <a:r>
              <a:rPr lang="en"/>
              <a:t>The retaining system involves a Nylon 3D printed ring and shear pin that is designed to shear around 800 psi.</a:t>
            </a:r>
            <a:endParaRPr/>
          </a:p>
          <a:p>
            <a:pPr indent="-317500" lvl="0" marL="457200" rtl="0" algn="l">
              <a:spcBef>
                <a:spcPts val="0"/>
              </a:spcBef>
              <a:spcAft>
                <a:spcPts val="0"/>
              </a:spcAft>
              <a:buSzPts val="1400"/>
              <a:buChar char="-"/>
            </a:pPr>
            <a:r>
              <a:rPr lang="en"/>
              <a:t>To seal the nozzle we incorporate a high-temp</a:t>
            </a:r>
            <a:r>
              <a:rPr lang="en"/>
              <a:t> O ring</a:t>
            </a:r>
            <a:r>
              <a:rPr lang="en"/>
              <a:t> between the nozzle lip and the retaining ring to control the flow of gas exiting the nozzle.</a:t>
            </a:r>
            <a:endParaRPr/>
          </a:p>
        </p:txBody>
      </p:sp>
      <p:sp>
        <p:nvSpPr>
          <p:cNvPr id="833" name="Google Shape;83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74"/>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835" name="Google Shape;835;p74"/>
          <p:cNvSpPr txBox="1"/>
          <p:nvPr/>
        </p:nvSpPr>
        <p:spPr>
          <a:xfrm>
            <a:off x="5433200" y="3970513"/>
            <a:ext cx="282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is made through Onshape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Jonathan White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10.11.2025</a:t>
            </a:r>
            <a:endParaRPr sz="1100">
              <a:solidFill>
                <a:schemeClr val="dk1"/>
              </a:solidFill>
              <a:latin typeface="DM Mono"/>
              <a:ea typeface="DM Mono"/>
              <a:cs typeface="DM Mono"/>
              <a:sym typeface="DM Mono"/>
            </a:endParaRPr>
          </a:p>
        </p:txBody>
      </p:sp>
      <p:pic>
        <p:nvPicPr>
          <p:cNvPr id="836" name="Google Shape;836;p74" title="Screenshot 2025-11-04 at 1.57.56 PM.png"/>
          <p:cNvPicPr preferRelativeResize="0"/>
          <p:nvPr/>
        </p:nvPicPr>
        <p:blipFill>
          <a:blip r:embed="rId3">
            <a:alphaModFix/>
          </a:blip>
          <a:stretch>
            <a:fillRect/>
          </a:stretch>
        </p:blipFill>
        <p:spPr>
          <a:xfrm>
            <a:off x="5433200" y="1170125"/>
            <a:ext cx="2027861" cy="264798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Nozzle Failure System</a:t>
            </a:r>
            <a:endParaRPr/>
          </a:p>
        </p:txBody>
      </p:sp>
      <p:sp>
        <p:nvSpPr>
          <p:cNvPr id="842" name="Google Shape;842;p75"/>
          <p:cNvSpPr txBox="1"/>
          <p:nvPr>
            <p:ph idx="1" type="body"/>
          </p:nvPr>
        </p:nvSpPr>
        <p:spPr>
          <a:xfrm>
            <a:off x="311700" y="1152475"/>
            <a:ext cx="229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Of the various systems considered the shear pin was chosen as the simplest and most practical method</a:t>
            </a:r>
            <a:endParaRPr/>
          </a:p>
        </p:txBody>
      </p:sp>
      <p:sp>
        <p:nvSpPr>
          <p:cNvPr id="843" name="Google Shape;843;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44" name="Google Shape;844;p75"/>
          <p:cNvGraphicFramePr/>
          <p:nvPr/>
        </p:nvGraphicFramePr>
        <p:xfrm>
          <a:off x="2799775" y="1102575"/>
          <a:ext cx="3000000" cy="3000000"/>
        </p:xfrm>
        <a:graphic>
          <a:graphicData uri="http://schemas.openxmlformats.org/drawingml/2006/table">
            <a:tbl>
              <a:tblPr>
                <a:noFill/>
                <a:tableStyleId>{13E74033-2BF5-44A2-9707-4990C6C2D71E}</a:tableStyleId>
              </a:tblPr>
              <a:tblGrid>
                <a:gridCol w="1537350"/>
                <a:gridCol w="1537350"/>
                <a:gridCol w="1537350"/>
                <a:gridCol w="1537350"/>
              </a:tblGrid>
              <a:tr h="911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Cost</a:t>
                      </a:r>
                      <a:endParaRPr/>
                    </a:p>
                  </a:txBody>
                  <a:tcPr marT="91425" marB="91425" marR="91425" marL="91425"/>
                </a:tc>
                <a:tc>
                  <a:txBody>
                    <a:bodyPr/>
                    <a:lstStyle/>
                    <a:p>
                      <a:pPr indent="0" lvl="0" marL="0" rtl="0" algn="l">
                        <a:spcBef>
                          <a:spcPts val="0"/>
                        </a:spcBef>
                        <a:spcAft>
                          <a:spcPts val="0"/>
                        </a:spcAft>
                        <a:buNone/>
                      </a:pPr>
                      <a:r>
                        <a:rPr lang="en"/>
                        <a:t>Analytical</a:t>
                      </a:r>
                      <a:r>
                        <a:rPr lang="en"/>
                        <a:t> Complexity</a:t>
                      </a:r>
                      <a:endParaRPr/>
                    </a:p>
                  </a:txBody>
                  <a:tcPr marT="91425" marB="91425" marR="91425" marL="91425"/>
                </a:tc>
                <a:tc>
                  <a:txBody>
                    <a:bodyPr/>
                    <a:lstStyle/>
                    <a:p>
                      <a:pPr indent="0" lvl="0" marL="0" rtl="0" algn="l">
                        <a:spcBef>
                          <a:spcPts val="0"/>
                        </a:spcBef>
                        <a:spcAft>
                          <a:spcPts val="0"/>
                        </a:spcAft>
                        <a:buNone/>
                      </a:pPr>
                      <a:r>
                        <a:rPr lang="en"/>
                        <a:t>Practical Considerations</a:t>
                      </a:r>
                      <a:endParaRPr/>
                    </a:p>
                  </a:txBody>
                  <a:tcPr marT="91425" marB="91425" marR="91425" marL="91425"/>
                </a:tc>
              </a:tr>
              <a:tr h="911375">
                <a:tc>
                  <a:txBody>
                    <a:bodyPr/>
                    <a:lstStyle/>
                    <a:p>
                      <a:pPr indent="0" lvl="0" marL="0" rtl="0" algn="l">
                        <a:spcBef>
                          <a:spcPts val="0"/>
                        </a:spcBef>
                        <a:spcAft>
                          <a:spcPts val="0"/>
                        </a:spcAft>
                        <a:buNone/>
                      </a:pPr>
                      <a:r>
                        <a:rPr lang="en"/>
                        <a:t>Shear Pin</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Must be uniform</a:t>
                      </a:r>
                      <a:endParaRPr/>
                    </a:p>
                    <a:p>
                      <a:pPr indent="0" lvl="0" marL="0" rtl="0" algn="l">
                        <a:spcBef>
                          <a:spcPts val="0"/>
                        </a:spcBef>
                        <a:spcAft>
                          <a:spcPts val="0"/>
                        </a:spcAft>
                        <a:buNone/>
                      </a:pPr>
                      <a:r>
                        <a:rPr lang="en"/>
                        <a:t>Retention mechanism</a:t>
                      </a:r>
                      <a:endParaRPr/>
                    </a:p>
                  </a:txBody>
                  <a:tcPr marT="91425" marB="91425" marR="91425" marL="91425"/>
                </a:tc>
              </a:tr>
              <a:tr h="911375">
                <a:tc>
                  <a:txBody>
                    <a:bodyPr/>
                    <a:lstStyle/>
                    <a:p>
                      <a:pPr indent="0" lvl="0" marL="0" rtl="0" algn="l">
                        <a:spcBef>
                          <a:spcPts val="0"/>
                        </a:spcBef>
                        <a:spcAft>
                          <a:spcPts val="0"/>
                        </a:spcAft>
                        <a:buNone/>
                      </a:pPr>
                      <a:r>
                        <a:rPr lang="en"/>
                        <a:t>Standoff</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c>
                  <a:txBody>
                    <a:bodyPr/>
                    <a:lstStyle/>
                    <a:p>
                      <a:pPr indent="0" lvl="0" marL="0" rtl="0" algn="l">
                        <a:spcBef>
                          <a:spcPts val="0"/>
                        </a:spcBef>
                        <a:spcAft>
                          <a:spcPts val="0"/>
                        </a:spcAft>
                        <a:buNone/>
                      </a:pPr>
                      <a:r>
                        <a:rPr lang="en"/>
                        <a:t>Medium</a:t>
                      </a:r>
                      <a:endParaRPr/>
                    </a:p>
                    <a:p>
                      <a:pPr indent="0" lvl="0" marL="0" rtl="0" algn="l">
                        <a:spcBef>
                          <a:spcPts val="0"/>
                        </a:spcBef>
                        <a:spcAft>
                          <a:spcPts val="0"/>
                        </a:spcAft>
                        <a:buNone/>
                      </a:pPr>
                      <a:r>
                        <a:rPr lang="en"/>
                        <a:t>Stress concentrator analysis</a:t>
                      </a:r>
                      <a:endParaRPr/>
                    </a:p>
                  </a:txBody>
                  <a:tcPr marT="91425" marB="91425" marR="91425" marL="91425"/>
                </a:tc>
                <a:tc>
                  <a:txBody>
                    <a:bodyPr/>
                    <a:lstStyle/>
                    <a:p>
                      <a:pPr indent="0" lvl="0" marL="0" rtl="0" algn="l">
                        <a:spcBef>
                          <a:spcPts val="0"/>
                        </a:spcBef>
                        <a:spcAft>
                          <a:spcPts val="0"/>
                        </a:spcAft>
                        <a:buNone/>
                      </a:pPr>
                      <a:r>
                        <a:rPr lang="en"/>
                        <a:t>Machining</a:t>
                      </a:r>
                      <a:endParaRPr/>
                    </a:p>
                    <a:p>
                      <a:pPr indent="0" lvl="0" marL="0" rtl="0" algn="l">
                        <a:spcBef>
                          <a:spcPts val="0"/>
                        </a:spcBef>
                        <a:spcAft>
                          <a:spcPts val="0"/>
                        </a:spcAft>
                        <a:buNone/>
                      </a:pPr>
                      <a:r>
                        <a:rPr lang="en"/>
                        <a:t>Screw cannot strip before failure</a:t>
                      </a:r>
                      <a:endParaRPr/>
                    </a:p>
                  </a:txBody>
                  <a:tcPr marT="91425" marB="91425" marR="91425" marL="91425"/>
                </a:tc>
              </a:tr>
              <a:tr h="911375">
                <a:tc>
                  <a:txBody>
                    <a:bodyPr/>
                    <a:lstStyle/>
                    <a:p>
                      <a:pPr indent="0" lvl="0" marL="0" rtl="0" algn="l">
                        <a:spcBef>
                          <a:spcPts val="0"/>
                        </a:spcBef>
                        <a:spcAft>
                          <a:spcPts val="0"/>
                        </a:spcAft>
                        <a:buNone/>
                      </a:pPr>
                      <a:r>
                        <a:rPr lang="en"/>
                        <a:t>Retaining Ring</a:t>
                      </a:r>
                      <a:endParaRPr/>
                    </a:p>
                  </a:txBody>
                  <a:tcPr marT="91425" marB="91425" marR="91425" marL="91425"/>
                </a:tc>
                <a:tc>
                  <a:txBody>
                    <a:bodyPr/>
                    <a:lstStyle/>
                    <a:p>
                      <a:pPr indent="0" lvl="0" marL="0" rtl="0" algn="l">
                        <a:spcBef>
                          <a:spcPts val="0"/>
                        </a:spcBef>
                        <a:spcAft>
                          <a:spcPts val="0"/>
                        </a:spcAft>
                        <a:buNone/>
                      </a:pPr>
                      <a:r>
                        <a:rPr lang="en"/>
                        <a:t>Low</a:t>
                      </a:r>
                      <a:endParaRPr/>
                    </a:p>
                  </a:txBody>
                  <a:tcPr marT="91425" marB="91425" marR="91425" marL="91425"/>
                </a:tc>
                <a:tc>
                  <a:txBody>
                    <a:bodyPr/>
                    <a:lstStyle/>
                    <a:p>
                      <a:pPr indent="0" lvl="0" marL="0" rtl="0" algn="l">
                        <a:spcBef>
                          <a:spcPts val="0"/>
                        </a:spcBef>
                        <a:spcAft>
                          <a:spcPts val="0"/>
                        </a:spcAft>
                        <a:buNone/>
                      </a:pPr>
                      <a:r>
                        <a:rPr lang="en"/>
                        <a:t>High</a:t>
                      </a:r>
                      <a:endParaRPr/>
                    </a:p>
                    <a:p>
                      <a:pPr indent="0" lvl="0" marL="0" rtl="0" algn="l">
                        <a:spcBef>
                          <a:spcPts val="0"/>
                        </a:spcBef>
                        <a:spcAft>
                          <a:spcPts val="0"/>
                        </a:spcAft>
                        <a:buNone/>
                      </a:pPr>
                      <a:r>
                        <a:rPr lang="en"/>
                        <a:t>FEA required</a:t>
                      </a:r>
                      <a:endParaRPr/>
                    </a:p>
                  </a:txBody>
                  <a:tcPr marT="91425" marB="91425" marR="91425" marL="91425"/>
                </a:tc>
                <a:tc>
                  <a:txBody>
                    <a:bodyPr/>
                    <a:lstStyle/>
                    <a:p>
                      <a:pPr indent="0" lvl="0" marL="0" rtl="0" algn="l">
                        <a:spcBef>
                          <a:spcPts val="0"/>
                        </a:spcBef>
                        <a:spcAft>
                          <a:spcPts val="0"/>
                        </a:spcAft>
                        <a:buNone/>
                      </a:pPr>
                      <a:r>
                        <a:rPr lang="en"/>
                        <a:t>Groove may be worn down after repeated use</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Retention Analysis</a:t>
            </a:r>
            <a:endParaRPr/>
          </a:p>
        </p:txBody>
      </p:sp>
      <p:sp>
        <p:nvSpPr>
          <p:cNvPr id="850" name="Google Shape;850;p76"/>
          <p:cNvSpPr txBox="1"/>
          <p:nvPr>
            <p:ph idx="1" type="body"/>
          </p:nvPr>
        </p:nvSpPr>
        <p:spPr>
          <a:xfrm>
            <a:off x="311700" y="1134727"/>
            <a:ext cx="39999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Due to the hardness and toughness of the pin, a drill bushing was added to distribute the force.</a:t>
            </a:r>
            <a:endParaRPr/>
          </a:p>
          <a:p>
            <a:pPr indent="0" lvl="0" marL="0" rtl="0" algn="l">
              <a:spcBef>
                <a:spcPts val="1200"/>
              </a:spcBef>
              <a:spcAft>
                <a:spcPts val="0"/>
              </a:spcAft>
              <a:buNone/>
            </a:pPr>
            <a:r>
              <a:rPr lang="en"/>
              <a:t>Simple </a:t>
            </a:r>
            <a:r>
              <a:rPr lang="en"/>
              <a:t>analysis</a:t>
            </a:r>
            <a:r>
              <a:rPr lang="en"/>
              <a:t> was done using solid mechanics textbook.</a:t>
            </a:r>
            <a:endParaRPr/>
          </a:p>
          <a:p>
            <a:pPr indent="0" lvl="0" marL="0" rtl="0" algn="l">
              <a:spcBef>
                <a:spcPts val="1200"/>
              </a:spcBef>
              <a:spcAft>
                <a:spcPts val="0"/>
              </a:spcAft>
              <a:buNone/>
            </a:pPr>
            <a:r>
              <a:rPr lang="en"/>
              <a:t>Assumptions</a:t>
            </a:r>
            <a:endParaRPr/>
          </a:p>
          <a:p>
            <a:pPr indent="-290830" lvl="0" marL="457200" rtl="0" algn="l">
              <a:spcBef>
                <a:spcPts val="1200"/>
              </a:spcBef>
              <a:spcAft>
                <a:spcPts val="0"/>
              </a:spcAft>
              <a:buSzPct val="100000"/>
              <a:buChar char="-"/>
            </a:pPr>
            <a:r>
              <a:rPr lang="en"/>
              <a:t>The maximum bearing force the chamber would have to withstand was the maximum failure </a:t>
            </a:r>
            <a:r>
              <a:rPr lang="en"/>
              <a:t>condition</a:t>
            </a:r>
            <a:r>
              <a:rPr lang="en"/>
              <a:t> of 1300lb</a:t>
            </a:r>
            <a:endParaRPr/>
          </a:p>
          <a:p>
            <a:pPr indent="-290830" lvl="0" marL="457200" rtl="0" algn="l">
              <a:spcBef>
                <a:spcPts val="0"/>
              </a:spcBef>
              <a:spcAft>
                <a:spcPts val="0"/>
              </a:spcAft>
              <a:buSzPct val="100000"/>
              <a:buChar char="-"/>
            </a:pPr>
            <a:r>
              <a:rPr lang="en"/>
              <a:t>The Curved surface was approximated by a </a:t>
            </a:r>
            <a:r>
              <a:rPr lang="en"/>
              <a:t>unwrapped</a:t>
            </a:r>
            <a:r>
              <a:rPr lang="en"/>
              <a:t> plate with uniform rectangular cross sections</a:t>
            </a:r>
            <a:endParaRPr/>
          </a:p>
          <a:p>
            <a:pPr indent="-290830" lvl="0" marL="457200" rtl="0" algn="l">
              <a:spcBef>
                <a:spcPts val="0"/>
              </a:spcBef>
              <a:spcAft>
                <a:spcPts val="0"/>
              </a:spcAft>
              <a:buSzPct val="100000"/>
              <a:buChar char="-"/>
            </a:pPr>
            <a:r>
              <a:rPr lang="en"/>
              <a:t>The bushing is perfectly rigid, as the aluminum is much softer then the bushing</a:t>
            </a:r>
            <a:endParaRPr/>
          </a:p>
          <a:p>
            <a:pPr indent="-290830" lvl="0" marL="457200" rtl="0" algn="l">
              <a:spcBef>
                <a:spcPts val="0"/>
              </a:spcBef>
              <a:spcAft>
                <a:spcPts val="0"/>
              </a:spcAft>
              <a:buSzPct val="100000"/>
              <a:buChar char="-"/>
            </a:pPr>
            <a:r>
              <a:rPr lang="en"/>
              <a:t>The force is </a:t>
            </a:r>
            <a:r>
              <a:rPr lang="en"/>
              <a:t>distributed</a:t>
            </a:r>
            <a:r>
              <a:rPr lang="en"/>
              <a:t> along the surface based off of the normal angle =&gt; maximum stress was at the bottom most part of the hole.</a:t>
            </a:r>
            <a:endParaRPr/>
          </a:p>
          <a:p>
            <a:pPr indent="0" lvl="0" marL="0" rtl="0" algn="l">
              <a:spcBef>
                <a:spcPts val="1200"/>
              </a:spcBef>
              <a:spcAft>
                <a:spcPts val="1200"/>
              </a:spcAft>
              <a:buNone/>
            </a:pPr>
            <a:r>
              <a:rPr lang="en"/>
              <a:t>FOS 3.06 was calculated for 6061 T6 Aluminum</a:t>
            </a:r>
            <a:endParaRPr/>
          </a:p>
        </p:txBody>
      </p:sp>
      <p:sp>
        <p:nvSpPr>
          <p:cNvPr id="851" name="Google Shape;85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2" name="Google Shape;852;p76"/>
          <p:cNvPicPr preferRelativeResize="0"/>
          <p:nvPr/>
        </p:nvPicPr>
        <p:blipFill>
          <a:blip r:embed="rId3">
            <a:alphaModFix/>
          </a:blip>
          <a:stretch>
            <a:fillRect/>
          </a:stretch>
        </p:blipFill>
        <p:spPr>
          <a:xfrm>
            <a:off x="4964275" y="1152475"/>
            <a:ext cx="3508176" cy="3022674"/>
          </a:xfrm>
          <a:prstGeom prst="rect">
            <a:avLst/>
          </a:prstGeom>
          <a:noFill/>
          <a:ln>
            <a:noFill/>
          </a:ln>
        </p:spPr>
      </p:pic>
      <p:sp>
        <p:nvSpPr>
          <p:cNvPr id="853" name="Google Shape;853;p76"/>
          <p:cNvSpPr txBox="1"/>
          <p:nvPr/>
        </p:nvSpPr>
        <p:spPr>
          <a:xfrm>
            <a:off x="5135525" y="4233600"/>
            <a:ext cx="340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Highest Stress element </a:t>
            </a:r>
            <a:r>
              <a:rPr lang="en" sz="1100">
                <a:solidFill>
                  <a:schemeClr val="dk1"/>
                </a:solidFill>
                <a:latin typeface="DM Mono"/>
                <a:ea typeface="DM Mono"/>
                <a:cs typeface="DM Mono"/>
                <a:sym typeface="DM Mono"/>
              </a:rPr>
              <a:t>mohr's</a:t>
            </a:r>
            <a:r>
              <a:rPr lang="en" sz="1100">
                <a:solidFill>
                  <a:schemeClr val="dk1"/>
                </a:solidFill>
                <a:latin typeface="DM Mono"/>
                <a:ea typeface="DM Mono"/>
                <a:cs typeface="DM Mono"/>
                <a:sym typeface="DM Mono"/>
              </a:rPr>
              <a:t> circle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Nicholas Quillin</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10.11.2025</a:t>
            </a:r>
            <a:endParaRPr sz="1100">
              <a:solidFill>
                <a:schemeClr val="dk1"/>
              </a:solidFill>
              <a:latin typeface="DM Mono"/>
              <a:ea typeface="DM Mono"/>
              <a:cs typeface="DM Mono"/>
              <a:sym typeface="DM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Shear pin Mechanical Testing</a:t>
            </a:r>
            <a:endParaRPr/>
          </a:p>
        </p:txBody>
      </p:sp>
      <p:sp>
        <p:nvSpPr>
          <p:cNvPr id="859" name="Google Shape;859;p77"/>
          <p:cNvSpPr txBox="1"/>
          <p:nvPr>
            <p:ph idx="1" type="body"/>
          </p:nvPr>
        </p:nvSpPr>
        <p:spPr>
          <a:xfrm>
            <a:off x="446850" y="1065213"/>
            <a:ext cx="3999900" cy="1419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chemeClr val="dk1"/>
                </a:solidFill>
              </a:rPr>
              <a:t>In order to characterize the performance of the combustion chamber we are </a:t>
            </a:r>
            <a:r>
              <a:rPr lang="en">
                <a:solidFill>
                  <a:schemeClr val="dk1"/>
                </a:solidFill>
              </a:rPr>
              <a:t>limiting</a:t>
            </a:r>
            <a:r>
              <a:rPr lang="en">
                <a:solidFill>
                  <a:schemeClr val="dk1"/>
                </a:solidFill>
              </a:rPr>
              <a:t> the combustion chamber to have a max of 800 psi, and that results in an axial load of 5200N on the shear pins. </a:t>
            </a:r>
            <a:endParaRPr>
              <a:solidFill>
                <a:schemeClr val="dk1"/>
              </a:solidFill>
            </a:endParaRPr>
          </a:p>
          <a:p>
            <a:pPr indent="0" lvl="0" marL="0" rtl="0" algn="l">
              <a:spcBef>
                <a:spcPts val="1200"/>
              </a:spcBef>
              <a:spcAft>
                <a:spcPts val="1200"/>
              </a:spcAft>
              <a:buNone/>
            </a:pPr>
            <a:r>
              <a:rPr lang="en">
                <a:solidFill>
                  <a:schemeClr val="dk1"/>
                </a:solidFill>
              </a:rPr>
              <a:t>To test this we can place pressure on the combustion chamber and press it against the </a:t>
            </a:r>
            <a:r>
              <a:rPr lang="en">
                <a:solidFill>
                  <a:schemeClr val="dk1"/>
                </a:solidFill>
              </a:rPr>
              <a:t>nozzle</a:t>
            </a:r>
            <a:r>
              <a:rPr lang="en">
                <a:solidFill>
                  <a:schemeClr val="dk1"/>
                </a:solidFill>
              </a:rPr>
              <a:t> and shear pins and test at the limit it fractures. </a:t>
            </a:r>
            <a:endParaRPr>
              <a:solidFill>
                <a:schemeClr val="dk1"/>
              </a:solidFill>
            </a:endParaRPr>
          </a:p>
        </p:txBody>
      </p:sp>
      <p:sp>
        <p:nvSpPr>
          <p:cNvPr id="860" name="Google Shape;860;p77"/>
          <p:cNvSpPr txBox="1"/>
          <p:nvPr>
            <p:ph idx="2" type="body"/>
          </p:nvPr>
        </p:nvSpPr>
        <p:spPr>
          <a:xfrm>
            <a:off x="5168950" y="1152475"/>
            <a:ext cx="3663300" cy="304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Shear Mechanical Test Procedure:</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chemeClr val="dk1"/>
                </a:solidFill>
              </a:rPr>
              <a:t>Clear test stand. </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chemeClr val="dk1"/>
                </a:solidFill>
              </a:rPr>
              <a:t>Connect load cell normal to the engine (with nozzle and shear pins connected).</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chemeClr val="dk1"/>
                </a:solidFill>
              </a:rPr>
              <a:t>Zero the load cell, and begin the test by applying continuous increasing water pressure until the the shear pins fracture allowing the nozzle detach from the main combustion chamber.</a:t>
            </a:r>
            <a:endParaRPr>
              <a:solidFill>
                <a:schemeClr val="dk1"/>
              </a:solidFill>
            </a:endParaRPr>
          </a:p>
          <a:p>
            <a:pPr indent="-317500" lvl="0" marL="457200" rtl="0" algn="l">
              <a:spcBef>
                <a:spcPts val="0"/>
              </a:spcBef>
              <a:spcAft>
                <a:spcPts val="0"/>
              </a:spcAft>
              <a:buClr>
                <a:schemeClr val="dk1"/>
              </a:buClr>
              <a:buSzPts val="1400"/>
              <a:buAutoNum type="arabicParenR"/>
            </a:pPr>
            <a:r>
              <a:rPr lang="en">
                <a:solidFill>
                  <a:schemeClr val="dk1"/>
                </a:solidFill>
              </a:rPr>
              <a:t>Check the data and damage from the shear test. </a:t>
            </a:r>
            <a:endParaRPr>
              <a:solidFill>
                <a:schemeClr val="dk1"/>
              </a:solidFill>
            </a:endParaRPr>
          </a:p>
        </p:txBody>
      </p:sp>
      <p:sp>
        <p:nvSpPr>
          <p:cNvPr id="861" name="Google Shape;861;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62" name="Google Shape;862;p77"/>
          <p:cNvPicPr preferRelativeResize="0"/>
          <p:nvPr/>
        </p:nvPicPr>
        <p:blipFill>
          <a:blip r:embed="rId3">
            <a:alphaModFix/>
          </a:blip>
          <a:stretch>
            <a:fillRect/>
          </a:stretch>
        </p:blipFill>
        <p:spPr>
          <a:xfrm>
            <a:off x="446850" y="2398413"/>
            <a:ext cx="3253467" cy="2354187"/>
          </a:xfrm>
          <a:prstGeom prst="rect">
            <a:avLst/>
          </a:prstGeom>
          <a:noFill/>
          <a:ln>
            <a:noFill/>
          </a:ln>
        </p:spPr>
      </p:pic>
      <p:sp>
        <p:nvSpPr>
          <p:cNvPr id="863" name="Google Shape;863;p77"/>
          <p:cNvSpPr txBox="1"/>
          <p:nvPr/>
        </p:nvSpPr>
        <p:spPr>
          <a:xfrm>
            <a:off x="3795550" y="2817500"/>
            <a:ext cx="1746900" cy="516600"/>
          </a:xfrm>
          <a:prstGeom prst="rect">
            <a:avLst/>
          </a:prstGeom>
          <a:noFill/>
          <a:ln>
            <a:noFill/>
          </a:ln>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1100">
                <a:solidFill>
                  <a:schemeClr val="dk1"/>
                </a:solidFill>
                <a:latin typeface="DM Mono"/>
                <a:ea typeface="DM Mono"/>
                <a:cs typeface="DM Mono"/>
                <a:sym typeface="DM Mono"/>
              </a:rPr>
              <a:t>Model is made through Onshape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By: Jonathan White</a:t>
            </a:r>
            <a:endParaRPr sz="1100">
              <a:solidFill>
                <a:schemeClr val="dk1"/>
              </a:solidFill>
              <a:latin typeface="DM Mono"/>
              <a:ea typeface="DM Mono"/>
              <a:cs typeface="DM Mono"/>
              <a:sym typeface="DM Mono"/>
            </a:endParaRPr>
          </a:p>
          <a:p>
            <a:pPr indent="0" lvl="0" marL="0" rtl="0" algn="l">
              <a:spcBef>
                <a:spcPts val="0"/>
              </a:spcBef>
              <a:spcAft>
                <a:spcPts val="0"/>
              </a:spcAft>
              <a:buNone/>
            </a:pPr>
            <a:r>
              <a:rPr lang="en" sz="1100">
                <a:solidFill>
                  <a:schemeClr val="dk1"/>
                </a:solidFill>
                <a:latin typeface="DM Mono"/>
                <a:ea typeface="DM Mono"/>
                <a:cs typeface="DM Mono"/>
                <a:sym typeface="DM Mono"/>
              </a:rPr>
              <a:t>Date: 10.28.2025</a:t>
            </a:r>
            <a:endParaRPr sz="1100">
              <a:solidFill>
                <a:schemeClr val="dk1"/>
              </a:solidFill>
              <a:latin typeface="DM Mono"/>
              <a:ea typeface="DM Mono"/>
              <a:cs typeface="DM Mono"/>
              <a:sym typeface="DM Mono"/>
            </a:endParaRPr>
          </a:p>
        </p:txBody>
      </p:sp>
      <p:sp>
        <p:nvSpPr>
          <p:cNvPr id="864" name="Google Shape;864;p7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8"/>
          <p:cNvSpPr txBox="1"/>
          <p:nvPr>
            <p:ph type="title"/>
          </p:nvPr>
        </p:nvSpPr>
        <p:spPr>
          <a:xfrm>
            <a:off x="311700" y="95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Sealing and structure</a:t>
            </a:r>
            <a:endParaRPr/>
          </a:p>
        </p:txBody>
      </p:sp>
      <p:sp>
        <p:nvSpPr>
          <p:cNvPr id="870" name="Google Shape;870;p78"/>
          <p:cNvSpPr txBox="1"/>
          <p:nvPr>
            <p:ph idx="2" type="body"/>
          </p:nvPr>
        </p:nvSpPr>
        <p:spPr>
          <a:xfrm>
            <a:off x="6534875" y="1286450"/>
            <a:ext cx="2201100" cy="16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00">
                <a:solidFill>
                  <a:schemeClr val="dk1"/>
                </a:solidFill>
                <a:latin typeface="Arial"/>
                <a:ea typeface="Arial"/>
                <a:cs typeface="Arial"/>
                <a:sym typeface="Arial"/>
              </a:rPr>
              <a:t>“O-Ring Groove Design | Global O-Ring and seal,” </a:t>
            </a:r>
            <a:r>
              <a:rPr i="1" lang="en" sz="900">
                <a:solidFill>
                  <a:schemeClr val="dk1"/>
                </a:solidFill>
                <a:latin typeface="Arial"/>
                <a:ea typeface="Arial"/>
                <a:cs typeface="Arial"/>
                <a:sym typeface="Arial"/>
              </a:rPr>
              <a:t>Global O-rings and SEAL</a:t>
            </a:r>
            <a:r>
              <a:rPr lang="en" sz="900">
                <a:solidFill>
                  <a:schemeClr val="dk1"/>
                </a:solidFill>
                <a:latin typeface="Arial"/>
                <a:ea typeface="Arial"/>
                <a:cs typeface="Arial"/>
                <a:sym typeface="Arial"/>
              </a:rPr>
              <a:t> Available at: https://www.globaloring.com/o-ring-groove-design/.</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Engineering Drawing made on Onshape</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By: Jonathan White</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Date: 10.25.25</a:t>
            </a:r>
            <a:endParaRPr sz="900">
              <a:solidFill>
                <a:schemeClr val="dk1"/>
              </a:solidFill>
              <a:latin typeface="Arial"/>
              <a:ea typeface="Arial"/>
              <a:cs typeface="Arial"/>
              <a:sym typeface="Arial"/>
            </a:endParaRPr>
          </a:p>
        </p:txBody>
      </p:sp>
      <p:sp>
        <p:nvSpPr>
          <p:cNvPr id="871" name="Google Shape;87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72" name="Google Shape;872;p78"/>
          <p:cNvSpPr txBox="1"/>
          <p:nvPr/>
        </p:nvSpPr>
        <p:spPr>
          <a:xfrm>
            <a:off x="6137225" y="440027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873" name="Google Shape;873;p78"/>
          <p:cNvSpPr txBox="1"/>
          <p:nvPr/>
        </p:nvSpPr>
        <p:spPr>
          <a:xfrm>
            <a:off x="311700" y="2987150"/>
            <a:ext cx="3790500" cy="16761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dk1"/>
              </a:buClr>
              <a:buSzPct val="100000"/>
              <a:buFont typeface="DM Mono"/>
              <a:buChar char="-"/>
            </a:pPr>
            <a:r>
              <a:rPr lang="en" sz="1800">
                <a:solidFill>
                  <a:schemeClr val="dk1"/>
                </a:solidFill>
                <a:latin typeface="DM Mono"/>
                <a:ea typeface="DM Mono"/>
                <a:cs typeface="DM Mono"/>
                <a:sym typeface="DM Mono"/>
              </a:rPr>
              <a:t>The forward closure has 2 gaskets forward and aft consisting of gaskets rated for 2000 psi. </a:t>
            </a:r>
            <a:endParaRPr sz="1800">
              <a:solidFill>
                <a:schemeClr val="dk1"/>
              </a:solidFill>
              <a:latin typeface="DM Mono"/>
              <a:ea typeface="DM Mono"/>
              <a:cs typeface="DM Mono"/>
              <a:sym typeface="DM Mono"/>
            </a:endParaRPr>
          </a:p>
          <a:p>
            <a:pPr indent="-325755" lvl="0" marL="457200" rtl="0" algn="l">
              <a:spcBef>
                <a:spcPts val="0"/>
              </a:spcBef>
              <a:spcAft>
                <a:spcPts val="0"/>
              </a:spcAft>
              <a:buClr>
                <a:schemeClr val="dk1"/>
              </a:buClr>
              <a:buSzPct val="100000"/>
              <a:buFont typeface="DM Mono"/>
              <a:buChar char="-"/>
            </a:pPr>
            <a:r>
              <a:rPr lang="en" sz="1800">
                <a:solidFill>
                  <a:schemeClr val="dk1"/>
                </a:solidFill>
                <a:latin typeface="DM Mono"/>
                <a:ea typeface="DM Mono"/>
                <a:cs typeface="DM Mono"/>
                <a:sym typeface="DM Mono"/>
              </a:rPr>
              <a:t>The combustion chambers sealing </a:t>
            </a:r>
            <a:r>
              <a:rPr lang="en" sz="1800">
                <a:solidFill>
                  <a:schemeClr val="dk1"/>
                </a:solidFill>
                <a:latin typeface="DM Mono"/>
                <a:ea typeface="DM Mono"/>
                <a:cs typeface="DM Mono"/>
                <a:sym typeface="DM Mono"/>
              </a:rPr>
              <a:t>mechanism is a dual radial seals. </a:t>
            </a:r>
            <a:endParaRPr sz="1800">
              <a:solidFill>
                <a:schemeClr val="dk1"/>
              </a:solidFill>
              <a:latin typeface="DM Mono"/>
              <a:ea typeface="DM Mono"/>
              <a:cs typeface="DM Mono"/>
              <a:sym typeface="DM Mono"/>
            </a:endParaRPr>
          </a:p>
          <a:p>
            <a:pPr indent="0" lvl="0" marL="457200" rtl="0" algn="l">
              <a:spcBef>
                <a:spcPts val="0"/>
              </a:spcBef>
              <a:spcAft>
                <a:spcPts val="0"/>
              </a:spcAft>
              <a:buNone/>
            </a:pPr>
            <a:r>
              <a:rPr lang="en" sz="1800">
                <a:solidFill>
                  <a:schemeClr val="dk1"/>
                </a:solidFill>
                <a:latin typeface="DM Mono"/>
                <a:ea typeface="DM Mono"/>
                <a:cs typeface="DM Mono"/>
                <a:sym typeface="DM Mono"/>
              </a:rPr>
              <a:t> </a:t>
            </a:r>
            <a:endParaRPr sz="1800">
              <a:solidFill>
                <a:schemeClr val="dk1"/>
              </a:solidFill>
              <a:latin typeface="DM Mono"/>
              <a:ea typeface="DM Mono"/>
              <a:cs typeface="DM Mono"/>
              <a:sym typeface="DM Mono"/>
            </a:endParaRPr>
          </a:p>
        </p:txBody>
      </p:sp>
      <p:pic>
        <p:nvPicPr>
          <p:cNvPr id="874" name="Google Shape;874;p78" title="Screenshot 2025-11-04 at 2.04.42 PM.png"/>
          <p:cNvPicPr preferRelativeResize="0"/>
          <p:nvPr/>
        </p:nvPicPr>
        <p:blipFill>
          <a:blip r:embed="rId4">
            <a:alphaModFix/>
          </a:blip>
          <a:stretch>
            <a:fillRect/>
          </a:stretch>
        </p:blipFill>
        <p:spPr>
          <a:xfrm>
            <a:off x="0" y="716976"/>
            <a:ext cx="6447944" cy="21786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Machining</a:t>
            </a:r>
            <a:endParaRPr/>
          </a:p>
        </p:txBody>
      </p:sp>
      <p:sp>
        <p:nvSpPr>
          <p:cNvPr id="880" name="Google Shape;880;p7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Machine shop lab - Will machine our Combustion chamber casing.</a:t>
            </a:r>
            <a:endParaRPr>
              <a:solidFill>
                <a:schemeClr val="dk1"/>
              </a:solidFill>
            </a:endParaRPr>
          </a:p>
          <a:p>
            <a:pPr indent="0" lvl="0" marL="0" rtl="0" algn="l">
              <a:spcBef>
                <a:spcPts val="1200"/>
              </a:spcBef>
              <a:spcAft>
                <a:spcPts val="0"/>
              </a:spcAft>
              <a:buNone/>
            </a:pPr>
            <a:r>
              <a:rPr lang="en">
                <a:solidFill>
                  <a:schemeClr val="dk1"/>
                </a:solidFill>
              </a:rPr>
              <a:t>Protospace Mfg - $1000 of credits Combustion chamber and forward closure.(3 day lead time)</a:t>
            </a:r>
            <a:endParaRPr>
              <a:solidFill>
                <a:schemeClr val="dk1"/>
              </a:solidFill>
            </a:endParaRPr>
          </a:p>
          <a:p>
            <a:pPr indent="0" lvl="0" marL="0" rtl="0" algn="l">
              <a:spcBef>
                <a:spcPts val="1200"/>
              </a:spcBef>
              <a:spcAft>
                <a:spcPts val="0"/>
              </a:spcAft>
              <a:buNone/>
            </a:pPr>
            <a:r>
              <a:rPr lang="en">
                <a:solidFill>
                  <a:schemeClr val="dk1"/>
                </a:solidFill>
              </a:rPr>
              <a:t>Shear pins (open to discussion)</a:t>
            </a:r>
            <a:endParaRPr>
              <a:solidFill>
                <a:schemeClr val="dk1"/>
              </a:solidFill>
            </a:endParaRPr>
          </a:p>
          <a:p>
            <a:pPr indent="0" lvl="0" marL="0" rtl="0" algn="l">
              <a:spcBef>
                <a:spcPts val="1200"/>
              </a:spcBef>
              <a:spcAft>
                <a:spcPts val="1200"/>
              </a:spcAft>
              <a:buNone/>
            </a:pPr>
            <a:r>
              <a:rPr lang="en">
                <a:solidFill>
                  <a:schemeClr val="dk1"/>
                </a:solidFill>
              </a:rPr>
              <a:t>We will order all parts 2-3 weeks ahead of time</a:t>
            </a:r>
            <a:endParaRPr>
              <a:solidFill>
                <a:schemeClr val="dk1"/>
              </a:solidFill>
            </a:endParaRPr>
          </a:p>
        </p:txBody>
      </p:sp>
      <p:sp>
        <p:nvSpPr>
          <p:cNvPr id="881" name="Google Shape;881;p7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Nozzle Retaining ring</a:t>
            </a:r>
            <a:endParaRPr>
              <a:solidFill>
                <a:schemeClr val="dk1"/>
              </a:solidFill>
            </a:endParaRPr>
          </a:p>
          <a:p>
            <a:pPr indent="0" lvl="0" marL="0" rtl="0" algn="l">
              <a:spcBef>
                <a:spcPts val="1200"/>
              </a:spcBef>
              <a:spcAft>
                <a:spcPts val="1200"/>
              </a:spcAft>
              <a:buNone/>
            </a:pPr>
            <a:r>
              <a:rPr lang="en">
                <a:solidFill>
                  <a:schemeClr val="dk1"/>
                </a:solidFill>
              </a:rPr>
              <a:t>Oxidizer Manifold</a:t>
            </a:r>
            <a:endParaRPr>
              <a:solidFill>
                <a:schemeClr val="dk1"/>
              </a:solidFill>
            </a:endParaRPr>
          </a:p>
        </p:txBody>
      </p:sp>
      <p:sp>
        <p:nvSpPr>
          <p:cNvPr id="882" name="Google Shape;882;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7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Ignition Subassembly</a:t>
            </a:r>
            <a:endParaRPr/>
          </a:p>
        </p:txBody>
      </p:sp>
      <p:sp>
        <p:nvSpPr>
          <p:cNvPr id="889" name="Google Shape;889;p8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Ignition stub using </a:t>
            </a:r>
            <a:r>
              <a:rPr lang="en">
                <a:solidFill>
                  <a:schemeClr val="dk1"/>
                </a:solidFill>
              </a:rPr>
              <a:t>nichrome</a:t>
            </a:r>
            <a:r>
              <a:rPr lang="en">
                <a:solidFill>
                  <a:schemeClr val="dk1"/>
                </a:solidFill>
              </a:rPr>
              <a:t> wire - simplest as many licensing rocket use these and are within </a:t>
            </a:r>
            <a:r>
              <a:rPr lang="en">
                <a:solidFill>
                  <a:schemeClr val="dk1"/>
                </a:solidFill>
              </a:rPr>
              <a:t>the standard of Tripoli.</a:t>
            </a:r>
            <a:endParaRPr>
              <a:solidFill>
                <a:schemeClr val="dk1"/>
              </a:solidFill>
            </a:endParaRPr>
          </a:p>
          <a:p>
            <a:pPr indent="0" lvl="0" marL="0" rtl="0" algn="l">
              <a:spcBef>
                <a:spcPts val="1200"/>
              </a:spcBef>
              <a:spcAft>
                <a:spcPts val="0"/>
              </a:spcAft>
              <a:buNone/>
            </a:pPr>
            <a:r>
              <a:rPr lang="en">
                <a:solidFill>
                  <a:schemeClr val="dk1"/>
                </a:solidFill>
              </a:rPr>
              <a:t>Future plan for ignition subassembly:Referencing Benjamin Letourneau’s (et.al.) research from the University of New Hampshire on a hybrid engine ignition subassembly. </a:t>
            </a:r>
            <a:endParaRPr>
              <a:solidFill>
                <a:schemeClr val="dk1"/>
              </a:solidFill>
            </a:endParaRPr>
          </a:p>
          <a:p>
            <a:pPr indent="0" lvl="0" marL="0" rtl="0" algn="l">
              <a:spcBef>
                <a:spcPts val="1200"/>
              </a:spcBef>
              <a:spcAft>
                <a:spcPts val="1200"/>
              </a:spcAft>
              <a:buNone/>
            </a:pPr>
            <a:r>
              <a:rPr lang="en">
                <a:solidFill>
                  <a:schemeClr val="dk1"/>
                </a:solidFill>
              </a:rPr>
              <a:t>Cite:</a:t>
            </a:r>
            <a:r>
              <a:rPr lang="en" sz="1100">
                <a:solidFill>
                  <a:schemeClr val="dk1"/>
                </a:solidFill>
              </a:rPr>
              <a:t>Letourneau, B., Blampied, T., Johnson, M., and Pham, T., “Hybrid rocket engine ignition and control,” </a:t>
            </a:r>
            <a:r>
              <a:rPr i="1" lang="en" sz="1100">
                <a:solidFill>
                  <a:schemeClr val="dk1"/>
                </a:solidFill>
              </a:rPr>
              <a:t>University of New Hampshire Scholars Repository</a:t>
            </a:r>
            <a:r>
              <a:rPr lang="en" sz="1100">
                <a:solidFill>
                  <a:schemeClr val="dk1"/>
                </a:solidFill>
              </a:rPr>
              <a:t> Available: https://scholars.unh.edu/honors/481/?utm_source=scholars.unh.edu%2Fhonors%2F481&amp;utm_medium=PDF&amp;utm_campaign=PDFCoverPages.</a:t>
            </a:r>
            <a:endParaRPr>
              <a:solidFill>
                <a:schemeClr val="dk1"/>
              </a:solidFill>
            </a:endParaRPr>
          </a:p>
        </p:txBody>
      </p:sp>
      <p:pic>
        <p:nvPicPr>
          <p:cNvPr id="890" name="Google Shape;890;p80"/>
          <p:cNvPicPr preferRelativeResize="0"/>
          <p:nvPr/>
        </p:nvPicPr>
        <p:blipFill>
          <a:blip r:embed="rId4">
            <a:alphaModFix/>
          </a:blip>
          <a:stretch>
            <a:fillRect/>
          </a:stretch>
        </p:blipFill>
        <p:spPr>
          <a:xfrm>
            <a:off x="5282900" y="757600"/>
            <a:ext cx="1729825" cy="2306450"/>
          </a:xfrm>
          <a:prstGeom prst="rect">
            <a:avLst/>
          </a:prstGeom>
          <a:noFill/>
          <a:ln>
            <a:noFill/>
          </a:ln>
        </p:spPr>
      </p:pic>
      <p:sp>
        <p:nvSpPr>
          <p:cNvPr id="891" name="Google Shape;89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8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893" name="Google Shape;893;p80"/>
          <p:cNvSpPr txBox="1"/>
          <p:nvPr/>
        </p:nvSpPr>
        <p:spPr>
          <a:xfrm>
            <a:off x="5282900" y="3333038"/>
            <a:ext cx="28272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800">
                <a:solidFill>
                  <a:schemeClr val="dk1"/>
                </a:solidFill>
              </a:rPr>
              <a:t>Apogee Components, I., “Apogee components - first fire starter for High Power Motors,” </a:t>
            </a:r>
            <a:r>
              <a:rPr i="1" lang="en" sz="800">
                <a:solidFill>
                  <a:schemeClr val="dk1"/>
                </a:solidFill>
              </a:rPr>
              <a:t>Model Rockets &amp; How-To Rocketry Information</a:t>
            </a:r>
            <a:r>
              <a:rPr lang="en" sz="800">
                <a:solidFill>
                  <a:schemeClr val="dk1"/>
                </a:solidFill>
              </a:rPr>
              <a:t> Available: https://www.apogeerockets.com/Rocket_Motors/AeroTech_Accessories/First_Fire_Starter?cPath=7_160&amp;.</a:t>
            </a:r>
            <a:endParaRPr sz="800">
              <a:solidFill>
                <a:schemeClr val="dk1"/>
              </a:solidFill>
              <a:latin typeface="DM Mono"/>
              <a:ea typeface="DM Mono"/>
              <a:cs typeface="DM Mono"/>
              <a:sym typeface="DM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7" name="Shape 897"/>
        <p:cNvGrpSpPr/>
        <p:nvPr/>
      </p:nvGrpSpPr>
      <p:grpSpPr>
        <a:xfrm>
          <a:off x="0" y="0"/>
          <a:ext cx="0" cy="0"/>
          <a:chOff x="0" y="0"/>
          <a:chExt cx="0" cy="0"/>
        </a:xfrm>
      </p:grpSpPr>
      <p:sp>
        <p:nvSpPr>
          <p:cNvPr id="898" name="Google Shape;89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899" name="Google Shape;899;p8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00" name="Google Shape;900;p8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01" name="Google Shape;901;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209850" y="186450"/>
            <a:ext cx="3451800" cy="8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Project Overview: HX-1</a:t>
            </a:r>
            <a:endParaRPr sz="2320"/>
          </a:p>
        </p:txBody>
      </p:sp>
      <p:sp>
        <p:nvSpPr>
          <p:cNvPr id="213" name="Google Shape;213;p19"/>
          <p:cNvSpPr txBox="1"/>
          <p:nvPr>
            <p:ph idx="12" type="sldNum"/>
          </p:nvPr>
        </p:nvSpPr>
        <p:spPr>
          <a:xfrm>
            <a:off x="8243283" y="47701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1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215" name="Google Shape;215;p19"/>
          <p:cNvSpPr/>
          <p:nvPr/>
        </p:nvSpPr>
        <p:spPr>
          <a:xfrm>
            <a:off x="3612925" y="263600"/>
            <a:ext cx="3293700" cy="727800"/>
          </a:xfrm>
          <a:prstGeom prst="rect">
            <a:avLst/>
          </a:prstGeom>
          <a:solidFill>
            <a:schemeClr val="lt1"/>
          </a:solidFill>
          <a:ln cap="flat" cmpd="sng" w="19650">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ctr">
              <a:spcBef>
                <a:spcPts val="0"/>
              </a:spcBef>
              <a:spcAft>
                <a:spcPts val="0"/>
              </a:spcAft>
              <a:buNone/>
            </a:pPr>
            <a:r>
              <a:rPr lang="en" sz="1041">
                <a:latin typeface="DM Mono"/>
                <a:ea typeface="DM Mono"/>
                <a:cs typeface="DM Mono"/>
                <a:sym typeface="DM Mono"/>
              </a:rPr>
              <a:t>PROJECT OVERVIEW: HX-1</a:t>
            </a:r>
            <a:endParaRPr sz="1041">
              <a:latin typeface="DM Mono"/>
              <a:ea typeface="DM Mono"/>
              <a:cs typeface="DM Mono"/>
              <a:sym typeface="DM Mono"/>
            </a:endParaRPr>
          </a:p>
          <a:p>
            <a:pPr indent="0" lvl="0" marL="0" rtl="0" algn="ctr">
              <a:spcBef>
                <a:spcPts val="0"/>
              </a:spcBef>
              <a:spcAft>
                <a:spcPts val="0"/>
              </a:spcAft>
              <a:buNone/>
            </a:pPr>
            <a:r>
              <a:rPr lang="en" sz="1041">
                <a:latin typeface="DM Mono"/>
                <a:ea typeface="DM Mono"/>
                <a:cs typeface="DM Mono"/>
                <a:sym typeface="DM Mono"/>
              </a:rPr>
              <a:t>By: Nicholas Quillin, Pablo Martinez</a:t>
            </a:r>
            <a:endParaRPr sz="1041">
              <a:latin typeface="DM Mono"/>
              <a:ea typeface="DM Mono"/>
              <a:cs typeface="DM Mono"/>
              <a:sym typeface="DM Mono"/>
            </a:endParaRPr>
          </a:p>
        </p:txBody>
      </p:sp>
      <p:sp>
        <p:nvSpPr>
          <p:cNvPr id="216" name="Google Shape;216;p19"/>
          <p:cNvSpPr/>
          <p:nvPr/>
        </p:nvSpPr>
        <p:spPr>
          <a:xfrm>
            <a:off x="3612914" y="991283"/>
            <a:ext cx="673200" cy="1854600"/>
          </a:xfrm>
          <a:prstGeom prst="rect">
            <a:avLst/>
          </a:prstGeom>
          <a:solidFill>
            <a:srgbClr val="D9D9D9"/>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ctr">
              <a:spcBef>
                <a:spcPts val="0"/>
              </a:spcBef>
              <a:spcAft>
                <a:spcPts val="0"/>
              </a:spcAft>
              <a:buNone/>
            </a:pPr>
            <a:r>
              <a:t/>
            </a:r>
            <a:endParaRPr sz="1214">
              <a:latin typeface="DM Mono"/>
              <a:ea typeface="DM Mono"/>
              <a:cs typeface="DM Mono"/>
              <a:sym typeface="DM Mono"/>
            </a:endParaRPr>
          </a:p>
        </p:txBody>
      </p:sp>
      <p:sp>
        <p:nvSpPr>
          <p:cNvPr id="217" name="Google Shape;217;p19"/>
          <p:cNvSpPr/>
          <p:nvPr/>
        </p:nvSpPr>
        <p:spPr>
          <a:xfrm>
            <a:off x="4286149" y="991275"/>
            <a:ext cx="2620500" cy="882000"/>
          </a:xfrm>
          <a:prstGeom prst="rect">
            <a:avLst/>
          </a:prstGeom>
          <a:solidFill>
            <a:schemeClr val="lt1"/>
          </a:solidFill>
          <a:ln cap="flat" cmpd="sng" w="8275">
            <a:solidFill>
              <a:srgbClr val="000000"/>
            </a:solidFill>
            <a:prstDash val="solid"/>
            <a:round/>
            <a:headEnd len="sm" w="sm" type="none"/>
            <a:tailEnd len="sm" w="sm" type="none"/>
          </a:ln>
        </p:spPr>
        <p:txBody>
          <a:bodyPr anchorCtr="0" anchor="ctr" bIns="79350" lIns="79350" spcFirstLastPara="1" rIns="79350" wrap="square" tIns="79350">
            <a:noAutofit/>
          </a:bodyPr>
          <a:lstStyle/>
          <a:p>
            <a:pPr indent="0" lvl="0" marL="0" rtl="0" algn="l">
              <a:spcBef>
                <a:spcPts val="0"/>
              </a:spcBef>
              <a:spcAft>
                <a:spcPts val="0"/>
              </a:spcAft>
              <a:buNone/>
            </a:pPr>
            <a:r>
              <a:rPr lang="en" sz="954">
                <a:latin typeface="DM Mono"/>
                <a:ea typeface="DM Mono"/>
                <a:cs typeface="DM Mono"/>
                <a:sym typeface="DM Mono"/>
              </a:rPr>
              <a:t>Mission Requirements:</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Prove the feasibility of HX-1</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Iterative design that can be scaled for HX-2</a:t>
            </a:r>
            <a:endParaRPr sz="954">
              <a:latin typeface="DM Mono"/>
              <a:ea typeface="DM Mono"/>
              <a:cs typeface="DM Mono"/>
              <a:sym typeface="DM Mono"/>
            </a:endParaRPr>
          </a:p>
        </p:txBody>
      </p:sp>
      <p:sp>
        <p:nvSpPr>
          <p:cNvPr id="218" name="Google Shape;218;p19"/>
          <p:cNvSpPr/>
          <p:nvPr/>
        </p:nvSpPr>
        <p:spPr>
          <a:xfrm>
            <a:off x="4286176" y="1873370"/>
            <a:ext cx="2620500" cy="972600"/>
          </a:xfrm>
          <a:prstGeom prst="rect">
            <a:avLst/>
          </a:prstGeom>
          <a:solidFill>
            <a:schemeClr val="lt1"/>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l">
              <a:spcBef>
                <a:spcPts val="0"/>
              </a:spcBef>
              <a:spcAft>
                <a:spcPts val="0"/>
              </a:spcAft>
              <a:buNone/>
            </a:pPr>
            <a:r>
              <a:rPr lang="en" sz="954">
                <a:latin typeface="DM Mono"/>
                <a:ea typeface="DM Mono"/>
                <a:cs typeface="DM Mono"/>
                <a:sym typeface="DM Mono"/>
              </a:rPr>
              <a:t>Objectives:</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Do multiple short test burns</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Gain regression data</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Analyze and validate initial estimates</a:t>
            </a:r>
            <a:endParaRPr sz="954">
              <a:latin typeface="DM Mono"/>
              <a:ea typeface="DM Mono"/>
              <a:cs typeface="DM Mono"/>
              <a:sym typeface="DM Mono"/>
            </a:endParaRPr>
          </a:p>
        </p:txBody>
      </p:sp>
      <p:sp>
        <p:nvSpPr>
          <p:cNvPr id="219" name="Google Shape;219;p19"/>
          <p:cNvSpPr/>
          <p:nvPr/>
        </p:nvSpPr>
        <p:spPr>
          <a:xfrm>
            <a:off x="3612900" y="2845766"/>
            <a:ext cx="673200" cy="882000"/>
          </a:xfrm>
          <a:prstGeom prst="rect">
            <a:avLst/>
          </a:prstGeom>
          <a:solidFill>
            <a:srgbClr val="FCE5CD"/>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ctr">
              <a:spcBef>
                <a:spcPts val="0"/>
              </a:spcBef>
              <a:spcAft>
                <a:spcPts val="0"/>
              </a:spcAft>
              <a:buNone/>
            </a:pPr>
            <a:r>
              <a:t/>
            </a:r>
            <a:endParaRPr sz="1214">
              <a:latin typeface="DM Mono"/>
              <a:ea typeface="DM Mono"/>
              <a:cs typeface="DM Mono"/>
              <a:sym typeface="DM Mono"/>
            </a:endParaRPr>
          </a:p>
        </p:txBody>
      </p:sp>
      <p:sp>
        <p:nvSpPr>
          <p:cNvPr id="220" name="Google Shape;220;p19"/>
          <p:cNvSpPr/>
          <p:nvPr/>
        </p:nvSpPr>
        <p:spPr>
          <a:xfrm>
            <a:off x="4286100" y="2845673"/>
            <a:ext cx="2620500" cy="882000"/>
          </a:xfrm>
          <a:prstGeom prst="rect">
            <a:avLst/>
          </a:prstGeom>
          <a:solidFill>
            <a:schemeClr val="lt1"/>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l">
              <a:spcBef>
                <a:spcPts val="0"/>
              </a:spcBef>
              <a:spcAft>
                <a:spcPts val="0"/>
              </a:spcAft>
              <a:buNone/>
            </a:pPr>
            <a:r>
              <a:rPr lang="en" sz="954">
                <a:latin typeface="DM Mono"/>
                <a:ea typeface="DM Mono"/>
                <a:cs typeface="DM Mono"/>
                <a:sym typeface="DM Mono"/>
              </a:rPr>
              <a:t>Output</a:t>
            </a:r>
            <a:r>
              <a:rPr lang="en" sz="954">
                <a:latin typeface="DM Mono"/>
                <a:ea typeface="DM Mono"/>
                <a:cs typeface="DM Mono"/>
                <a:sym typeface="DM Mono"/>
              </a:rPr>
              <a:t>:</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Determine parameter deviations</a:t>
            </a:r>
            <a:endParaRPr sz="954">
              <a:latin typeface="DM Mono"/>
              <a:ea typeface="DM Mono"/>
              <a:cs typeface="DM Mono"/>
              <a:sym typeface="DM Mono"/>
            </a:endParaRPr>
          </a:p>
          <a:p>
            <a:pPr indent="-259001" lvl="0" marL="396767" rtl="0" algn="l">
              <a:spcBef>
                <a:spcPts val="0"/>
              </a:spcBef>
              <a:spcAft>
                <a:spcPts val="0"/>
              </a:spcAft>
              <a:buSzPts val="955"/>
              <a:buFont typeface="DM Mono"/>
              <a:buChar char="●"/>
            </a:pPr>
            <a:r>
              <a:rPr lang="en" sz="954">
                <a:latin typeface="DM Mono"/>
                <a:ea typeface="DM Mono"/>
                <a:cs typeface="DM Mono"/>
                <a:sym typeface="DM Mono"/>
              </a:rPr>
              <a:t>Identify</a:t>
            </a:r>
            <a:r>
              <a:rPr lang="en" sz="954">
                <a:latin typeface="DM Mono"/>
                <a:ea typeface="DM Mono"/>
                <a:cs typeface="DM Mono"/>
                <a:sym typeface="DM Mono"/>
              </a:rPr>
              <a:t> improved parameter fidelity for HX-2</a:t>
            </a:r>
            <a:endParaRPr sz="954">
              <a:latin typeface="DM Mono"/>
              <a:ea typeface="DM Mono"/>
              <a:cs typeface="DM Mono"/>
              <a:sym typeface="DM Mono"/>
            </a:endParaRPr>
          </a:p>
        </p:txBody>
      </p:sp>
      <p:sp>
        <p:nvSpPr>
          <p:cNvPr id="221" name="Google Shape;221;p19"/>
          <p:cNvSpPr/>
          <p:nvPr/>
        </p:nvSpPr>
        <p:spPr>
          <a:xfrm>
            <a:off x="3612901" y="3727731"/>
            <a:ext cx="673200" cy="1152000"/>
          </a:xfrm>
          <a:prstGeom prst="rect">
            <a:avLst/>
          </a:prstGeom>
          <a:solidFill>
            <a:srgbClr val="C9DAF8"/>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ctr">
              <a:spcBef>
                <a:spcPts val="0"/>
              </a:spcBef>
              <a:spcAft>
                <a:spcPts val="0"/>
              </a:spcAft>
              <a:buNone/>
            </a:pPr>
            <a:r>
              <a:t/>
            </a:r>
            <a:endParaRPr sz="1214">
              <a:latin typeface="DM Mono"/>
              <a:ea typeface="DM Mono"/>
              <a:cs typeface="DM Mono"/>
              <a:sym typeface="DM Mono"/>
            </a:endParaRPr>
          </a:p>
        </p:txBody>
      </p:sp>
      <p:sp>
        <p:nvSpPr>
          <p:cNvPr id="222" name="Google Shape;222;p19"/>
          <p:cNvSpPr/>
          <p:nvPr/>
        </p:nvSpPr>
        <p:spPr>
          <a:xfrm>
            <a:off x="4286175" y="3727903"/>
            <a:ext cx="2620500" cy="1152000"/>
          </a:xfrm>
          <a:prstGeom prst="rect">
            <a:avLst/>
          </a:prstGeom>
          <a:solidFill>
            <a:schemeClr val="lt1"/>
          </a:solidFill>
          <a:ln cap="flat" cmpd="sng" w="8275">
            <a:solidFill>
              <a:schemeClr val="dk1"/>
            </a:solidFill>
            <a:prstDash val="solid"/>
            <a:round/>
            <a:headEnd len="sm" w="sm" type="none"/>
            <a:tailEnd len="sm" w="sm" type="none"/>
          </a:ln>
        </p:spPr>
        <p:txBody>
          <a:bodyPr anchorCtr="0" anchor="ctr" bIns="79350" lIns="79350" spcFirstLastPara="1" rIns="79350" wrap="square" tIns="79350">
            <a:noAutofit/>
          </a:bodyPr>
          <a:lstStyle/>
          <a:p>
            <a:pPr indent="0" lvl="0" marL="0" rtl="0" algn="l">
              <a:spcBef>
                <a:spcPts val="0"/>
              </a:spcBef>
              <a:spcAft>
                <a:spcPts val="0"/>
              </a:spcAft>
              <a:buNone/>
            </a:pPr>
            <a:r>
              <a:rPr lang="en" sz="864">
                <a:latin typeface="DM Mono"/>
                <a:ea typeface="DM Mono"/>
                <a:cs typeface="DM Mono"/>
                <a:sym typeface="DM Mono"/>
              </a:rPr>
              <a:t>Literature Review:</a:t>
            </a:r>
            <a:endParaRPr sz="864">
              <a:latin typeface="DM Mono"/>
              <a:ea typeface="DM Mono"/>
              <a:cs typeface="DM Mono"/>
              <a:sym typeface="DM Mono"/>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[1] “Mojave Sphinx,” </a:t>
            </a:r>
            <a:r>
              <a:rPr i="1" lang="en" sz="477">
                <a:solidFill>
                  <a:schemeClr val="dk1"/>
                </a:solidFill>
              </a:rPr>
              <a:t>Half Cat Rocketry</a:t>
            </a:r>
            <a:r>
              <a:rPr lang="en" sz="477">
                <a:solidFill>
                  <a:schemeClr val="dk1"/>
                </a:solidFill>
              </a:rPr>
              <a:t> Available: https://www.halfcatrocketry.com/mojave-sphinx.</a:t>
            </a:r>
            <a:endParaRPr sz="477">
              <a:solidFill>
                <a:schemeClr val="dk1"/>
              </a:solidFill>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[2] Ogata, K., </a:t>
            </a:r>
            <a:r>
              <a:rPr i="1" lang="en" sz="477">
                <a:solidFill>
                  <a:schemeClr val="dk1"/>
                </a:solidFill>
              </a:rPr>
              <a:t>Modern Control Engineering</a:t>
            </a:r>
            <a:r>
              <a:rPr lang="en" sz="477">
                <a:solidFill>
                  <a:schemeClr val="dk1"/>
                </a:solidFill>
              </a:rPr>
              <a:t>, Prentice Hall, 2022.</a:t>
            </a:r>
            <a:endParaRPr sz="477">
              <a:solidFill>
                <a:schemeClr val="dk1"/>
              </a:solidFill>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[3] Nise, N. S., </a:t>
            </a:r>
            <a:r>
              <a:rPr i="1" lang="en" sz="477">
                <a:solidFill>
                  <a:schemeClr val="dk1"/>
                </a:solidFill>
              </a:rPr>
              <a:t>Control Systems Engineering</a:t>
            </a:r>
            <a:r>
              <a:rPr lang="en" sz="477">
                <a:solidFill>
                  <a:schemeClr val="dk1"/>
                </a:solidFill>
              </a:rPr>
              <a:t>, Hoboken, NJ: Wiley, 2015.</a:t>
            </a:r>
            <a:endParaRPr sz="477">
              <a:solidFill>
                <a:schemeClr val="dk1"/>
              </a:solidFill>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[4] Newlands, R. M., </a:t>
            </a:r>
            <a:r>
              <a:rPr i="1" lang="en" sz="477">
                <a:solidFill>
                  <a:schemeClr val="dk1"/>
                </a:solidFill>
              </a:rPr>
              <a:t>Science and design of the Hybrid Rocket Engine</a:t>
            </a:r>
            <a:r>
              <a:rPr lang="en" sz="477">
                <a:solidFill>
                  <a:schemeClr val="dk1"/>
                </a:solidFill>
              </a:rPr>
              <a:t>, Lulu, 2017.</a:t>
            </a:r>
            <a:endParaRPr sz="477">
              <a:solidFill>
                <a:schemeClr val="dk1"/>
              </a:solidFill>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[5] Humble, R. W., Henry, G. N., and Larson, W. J., </a:t>
            </a:r>
            <a:r>
              <a:rPr i="1" lang="en" sz="477">
                <a:solidFill>
                  <a:schemeClr val="dk1"/>
                </a:solidFill>
              </a:rPr>
              <a:t>Space Propulsion Analysis and design</a:t>
            </a:r>
            <a:r>
              <a:rPr lang="en" sz="477">
                <a:solidFill>
                  <a:schemeClr val="dk1"/>
                </a:solidFill>
              </a:rPr>
              <a:t>, New York: McGraw-Hill, 2007.</a:t>
            </a:r>
            <a:endParaRPr sz="477">
              <a:solidFill>
                <a:schemeClr val="dk1"/>
              </a:solidFill>
            </a:endParaRPr>
          </a:p>
          <a:p>
            <a:pPr indent="-222182" lvl="0" marL="396767" rtl="0" algn="l">
              <a:lnSpc>
                <a:spcPct val="115000"/>
              </a:lnSpc>
              <a:spcBef>
                <a:spcPts val="0"/>
              </a:spcBef>
              <a:spcAft>
                <a:spcPts val="0"/>
              </a:spcAft>
              <a:buSzPts val="375"/>
              <a:buFont typeface="DM Mono"/>
              <a:buChar char="●"/>
            </a:pPr>
            <a:r>
              <a:rPr lang="en" sz="477">
                <a:solidFill>
                  <a:schemeClr val="dk1"/>
                </a:solidFill>
              </a:rPr>
              <a:t>[6] Sutton, G. P., and Biblarz, O., </a:t>
            </a:r>
            <a:r>
              <a:rPr i="1" lang="en" sz="477">
                <a:solidFill>
                  <a:schemeClr val="dk1"/>
                </a:solidFill>
              </a:rPr>
              <a:t>Rocket Propulsion Elements, Ninth Edition</a:t>
            </a:r>
            <a:r>
              <a:rPr lang="en" sz="477">
                <a:solidFill>
                  <a:schemeClr val="dk1"/>
                </a:solidFill>
              </a:rPr>
              <a:t>, John Wiley &amp; Sons (US), 2017.</a:t>
            </a:r>
            <a:endParaRPr sz="374">
              <a:latin typeface="DM Mono"/>
              <a:ea typeface="DM Mono"/>
              <a:cs typeface="DM Mono"/>
              <a:sym typeface="DM Mono"/>
            </a:endParaRPr>
          </a:p>
        </p:txBody>
      </p:sp>
      <p:sp>
        <p:nvSpPr>
          <p:cNvPr id="223" name="Google Shape;223;p19"/>
          <p:cNvSpPr txBox="1"/>
          <p:nvPr/>
        </p:nvSpPr>
        <p:spPr>
          <a:xfrm>
            <a:off x="261075" y="1083975"/>
            <a:ext cx="3293700" cy="354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Objectives:</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Gain regression data.</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Confirm theories of characteristics.</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Achieve multi test capability.</a:t>
            </a:r>
            <a:endParaRPr>
              <a:solidFill>
                <a:schemeClr val="dk1"/>
              </a:solidFill>
              <a:latin typeface="DM Mono"/>
              <a:ea typeface="DM Mono"/>
              <a:cs typeface="DM Mono"/>
              <a:sym typeface="DM Mono"/>
            </a:endParaRPr>
          </a:p>
          <a:p>
            <a:pPr indent="-317500" lvl="0" marL="4572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Output:</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Functional test hardware.</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Data to improve upon for HX-2.</a:t>
            </a:r>
            <a:endParaRPr>
              <a:solidFill>
                <a:schemeClr val="dk1"/>
              </a:solidFill>
              <a:latin typeface="DM Mono"/>
              <a:ea typeface="DM Mono"/>
              <a:cs typeface="DM Mono"/>
              <a:sym typeface="DM Mono"/>
            </a:endParaRPr>
          </a:p>
          <a:p>
            <a:pPr indent="-317500" lvl="0" marL="4572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Future:</a:t>
            </a:r>
            <a:endParaRPr>
              <a:solidFill>
                <a:schemeClr val="dk1"/>
              </a:solidFill>
              <a:latin typeface="DM Mono"/>
              <a:ea typeface="DM Mono"/>
              <a:cs typeface="DM Mono"/>
              <a:sym typeface="DM Mono"/>
            </a:endParaRPr>
          </a:p>
          <a:p>
            <a:pPr indent="-317500" lvl="1" marL="914400" rtl="0" algn="l">
              <a:spcBef>
                <a:spcPts val="0"/>
              </a:spcBef>
              <a:spcAft>
                <a:spcPts val="0"/>
              </a:spcAft>
              <a:buClr>
                <a:schemeClr val="dk1"/>
              </a:buClr>
              <a:buSzPts val="1400"/>
              <a:buFont typeface="DM Mono"/>
              <a:buChar char="◆"/>
            </a:pPr>
            <a:r>
              <a:rPr lang="en">
                <a:solidFill>
                  <a:schemeClr val="dk1"/>
                </a:solidFill>
                <a:latin typeface="DM Mono"/>
                <a:ea typeface="DM Mono"/>
                <a:cs typeface="DM Mono"/>
                <a:sym typeface="DM Mono"/>
              </a:rPr>
              <a:t>HX-2 second iteration of the experimental hybrid.</a:t>
            </a:r>
            <a:endParaRPr>
              <a:solidFill>
                <a:schemeClr val="dk1"/>
              </a:solidFill>
              <a:latin typeface="DM Mono"/>
              <a:ea typeface="DM Mono"/>
              <a:cs typeface="DM Mono"/>
              <a:sym typeface="DM Mono"/>
            </a:endParaRPr>
          </a:p>
          <a:p>
            <a:pPr indent="0" lvl="0" marL="914400" rtl="0" algn="l">
              <a:spcBef>
                <a:spcPts val="0"/>
              </a:spcBef>
              <a:spcAft>
                <a:spcPts val="0"/>
              </a:spcAft>
              <a:buNone/>
            </a:pPr>
            <a:r>
              <a:t/>
            </a:r>
            <a:endParaRPr sz="1800">
              <a:solidFill>
                <a:schemeClr val="dk2"/>
              </a:solidFill>
              <a:latin typeface="DM Mono"/>
              <a:ea typeface="DM Mono"/>
              <a:cs typeface="DM Mono"/>
              <a:sym typeface="DM Mono"/>
            </a:endParaRPr>
          </a:p>
          <a:p>
            <a:pPr indent="0" lvl="0" marL="0" rtl="0" algn="l">
              <a:spcBef>
                <a:spcPts val="0"/>
              </a:spcBef>
              <a:spcAft>
                <a:spcPts val="0"/>
              </a:spcAft>
              <a:buNone/>
            </a:pPr>
            <a:r>
              <a:t/>
            </a:r>
            <a:endParaRPr sz="1800">
              <a:solidFill>
                <a:schemeClr val="dk2"/>
              </a:solidFill>
              <a:latin typeface="DM Mono"/>
              <a:ea typeface="DM Mono"/>
              <a:cs typeface="DM Mono"/>
              <a:sym typeface="DM Mon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2"/>
          <p:cNvSpPr txBox="1"/>
          <p:nvPr>
            <p:ph type="title"/>
          </p:nvPr>
        </p:nvSpPr>
        <p:spPr>
          <a:xfrm>
            <a:off x="498550" y="307225"/>
            <a:ext cx="6367800" cy="105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Fluid System</a:t>
            </a:r>
            <a:endParaRPr/>
          </a:p>
        </p:txBody>
      </p:sp>
      <p:sp>
        <p:nvSpPr>
          <p:cNvPr id="907" name="Google Shape;90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8" name="Google Shape;908;p8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909" name="Google Shape;909;p82"/>
          <p:cNvSpPr txBox="1"/>
          <p:nvPr>
            <p:ph idx="1" type="body"/>
          </p:nvPr>
        </p:nvSpPr>
        <p:spPr>
          <a:xfrm>
            <a:off x="5356550" y="2019100"/>
            <a:ext cx="3475800" cy="254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 fluid system design encompasses the design of the oxidizer, filling, and any other pressurized fluids.</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Nitrous oxide</a:t>
            </a:r>
            <a:endParaRPr/>
          </a:p>
        </p:txBody>
      </p:sp>
      <p:sp>
        <p:nvSpPr>
          <p:cNvPr id="915" name="Google Shape;915;p83"/>
          <p:cNvSpPr txBox="1"/>
          <p:nvPr>
            <p:ph idx="1" type="body"/>
          </p:nvPr>
        </p:nvSpPr>
        <p:spPr>
          <a:xfrm>
            <a:off x="311700" y="1152475"/>
            <a:ext cx="3999900" cy="300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Nitrous oxide was chosen because:</a:t>
            </a:r>
            <a:endParaRPr sz="1700">
              <a:solidFill>
                <a:schemeClr val="dk1"/>
              </a:solidFill>
            </a:endParaRPr>
          </a:p>
          <a:p>
            <a:pPr indent="-336550" lvl="0" marL="457200" rtl="0" algn="l">
              <a:spcBef>
                <a:spcPts val="1200"/>
              </a:spcBef>
              <a:spcAft>
                <a:spcPts val="0"/>
              </a:spcAft>
              <a:buClr>
                <a:schemeClr val="dk1"/>
              </a:buClr>
              <a:buSzPts val="1700"/>
              <a:buAutoNum type="arabicPeriod"/>
            </a:pPr>
            <a:r>
              <a:rPr lang="en" sz="1700">
                <a:solidFill>
                  <a:schemeClr val="dk1"/>
                </a:solidFill>
              </a:rPr>
              <a:t>Only legal oxidizer for IREC</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Has been demonstrated by other amateur groups (RICE and Half Cat)</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Safety</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 sz="1700">
                <a:solidFill>
                  <a:schemeClr val="dk1"/>
                </a:solidFill>
              </a:rPr>
              <a:t>Procurable</a:t>
            </a:r>
            <a:endParaRPr sz="1700"/>
          </a:p>
        </p:txBody>
      </p:sp>
      <p:sp>
        <p:nvSpPr>
          <p:cNvPr id="916" name="Google Shape;91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17" name="Google Shape;917;p83"/>
          <p:cNvPicPr preferRelativeResize="0"/>
          <p:nvPr/>
        </p:nvPicPr>
        <p:blipFill>
          <a:blip r:embed="rId3">
            <a:alphaModFix/>
          </a:blip>
          <a:stretch>
            <a:fillRect/>
          </a:stretch>
        </p:blipFill>
        <p:spPr>
          <a:xfrm>
            <a:off x="4893275" y="661263"/>
            <a:ext cx="2865731" cy="3820974"/>
          </a:xfrm>
          <a:prstGeom prst="rect">
            <a:avLst/>
          </a:prstGeom>
          <a:noFill/>
          <a:ln>
            <a:noFill/>
          </a:ln>
        </p:spPr>
      </p:pic>
      <p:sp>
        <p:nvSpPr>
          <p:cNvPr id="918" name="Google Shape;918;p83"/>
          <p:cNvSpPr txBox="1"/>
          <p:nvPr/>
        </p:nvSpPr>
        <p:spPr>
          <a:xfrm>
            <a:off x="3096725" y="3773125"/>
            <a:ext cx="1635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rPr>
              <a:t>Safety cabinet in AeroMavs lab </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Woolf Hall 113</a:t>
            </a:r>
            <a:endParaRPr sz="800">
              <a:solidFill>
                <a:schemeClr val="dk1"/>
              </a:solidFill>
              <a:latin typeface="DM Mono"/>
              <a:ea typeface="DM Mono"/>
              <a:cs typeface="DM Mono"/>
              <a:sym typeface="DM Mono"/>
            </a:endParaRPr>
          </a:p>
        </p:txBody>
      </p:sp>
      <p:sp>
        <p:nvSpPr>
          <p:cNvPr id="919" name="Google Shape;919;p8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Plumbing system</a:t>
            </a:r>
            <a:endParaRPr/>
          </a:p>
        </p:txBody>
      </p:sp>
      <p:sp>
        <p:nvSpPr>
          <p:cNvPr id="925" name="Google Shape;925;p84"/>
          <p:cNvSpPr txBox="1"/>
          <p:nvPr>
            <p:ph idx="1" type="body"/>
          </p:nvPr>
        </p:nvSpPr>
        <p:spPr>
          <a:xfrm>
            <a:off x="311700" y="1152475"/>
            <a:ext cx="486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3 main assemblies, the main nitrous </a:t>
            </a:r>
            <a:r>
              <a:rPr lang="en">
                <a:solidFill>
                  <a:schemeClr val="dk1"/>
                </a:solidFill>
              </a:rPr>
              <a:t>line, the secondary nitrogen gas extinguishing line, manual pump from DI water source.</a:t>
            </a:r>
            <a:endParaRPr>
              <a:solidFill>
                <a:schemeClr val="dk1"/>
              </a:solidFill>
            </a:endParaRPr>
          </a:p>
          <a:p>
            <a:pPr indent="0" lvl="0" marL="0" rtl="0" algn="l">
              <a:spcBef>
                <a:spcPts val="1200"/>
              </a:spcBef>
              <a:spcAft>
                <a:spcPts val="0"/>
              </a:spcAft>
              <a:buNone/>
            </a:pPr>
            <a:r>
              <a:rPr lang="en">
                <a:solidFill>
                  <a:schemeClr val="dk1"/>
                </a:solidFill>
              </a:rPr>
              <a:t>Measuring the upstream /tank pressure with pressure transducer and tank pressure</a:t>
            </a:r>
            <a:endParaRPr>
              <a:solidFill>
                <a:schemeClr val="dk1"/>
              </a:solidFill>
            </a:endParaRPr>
          </a:p>
          <a:p>
            <a:pPr indent="0" lvl="0" marL="0" rtl="0" algn="l">
              <a:spcBef>
                <a:spcPts val="1200"/>
              </a:spcBef>
              <a:spcAft>
                <a:spcPts val="1200"/>
              </a:spcAft>
              <a:buNone/>
            </a:pPr>
            <a:r>
              <a:rPr lang="en">
                <a:solidFill>
                  <a:schemeClr val="dk1"/>
                </a:solidFill>
              </a:rPr>
              <a:t>Redundant valves allow to recover test from valve failures inspired by apollo lunar descent system</a:t>
            </a:r>
            <a:endParaRPr>
              <a:solidFill>
                <a:schemeClr val="dk1"/>
              </a:solidFill>
            </a:endParaRPr>
          </a:p>
        </p:txBody>
      </p:sp>
      <p:sp>
        <p:nvSpPr>
          <p:cNvPr id="926" name="Google Shape;92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7" name="Google Shape;927;p84"/>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928" name="Google Shape;928;p84"/>
          <p:cNvSpPr txBox="1"/>
          <p:nvPr>
            <p:ph idx="2" type="body"/>
          </p:nvPr>
        </p:nvSpPr>
        <p:spPr>
          <a:xfrm>
            <a:off x="348300" y="3617600"/>
            <a:ext cx="2402100" cy="61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chemeClr val="dk1"/>
                </a:solidFill>
              </a:rPr>
              <a:t>Diagram made by: Nicholas Quillin</a:t>
            </a:r>
            <a:endParaRPr sz="850">
              <a:solidFill>
                <a:schemeClr val="dk1"/>
              </a:solidFill>
            </a:endParaRPr>
          </a:p>
          <a:p>
            <a:pPr indent="0" lvl="0" marL="0" rtl="0" algn="l">
              <a:spcBef>
                <a:spcPts val="0"/>
              </a:spcBef>
              <a:spcAft>
                <a:spcPts val="0"/>
              </a:spcAft>
              <a:buNone/>
            </a:pPr>
            <a:r>
              <a:rPr lang="en" sz="850">
                <a:solidFill>
                  <a:schemeClr val="dk1"/>
                </a:solidFill>
              </a:rPr>
              <a:t>Date:11.3.2025</a:t>
            </a:r>
            <a:endParaRPr sz="850">
              <a:solidFill>
                <a:schemeClr val="dk1"/>
              </a:solidFill>
            </a:endParaRPr>
          </a:p>
          <a:p>
            <a:pPr indent="0" lvl="0" marL="0" rtl="0" algn="l">
              <a:spcBef>
                <a:spcPts val="0"/>
              </a:spcBef>
              <a:spcAft>
                <a:spcPts val="0"/>
              </a:spcAft>
              <a:buNone/>
            </a:pPr>
            <a:r>
              <a:rPr lang="en" sz="850">
                <a:solidFill>
                  <a:schemeClr val="dk1"/>
                </a:solidFill>
              </a:rPr>
              <a:t>Software: </a:t>
            </a:r>
            <a:endParaRPr sz="850">
              <a:solidFill>
                <a:schemeClr val="dk1"/>
              </a:solidFill>
            </a:endParaRPr>
          </a:p>
        </p:txBody>
      </p:sp>
      <p:pic>
        <p:nvPicPr>
          <p:cNvPr id="929" name="Google Shape;929;p84"/>
          <p:cNvPicPr preferRelativeResize="0"/>
          <p:nvPr/>
        </p:nvPicPr>
        <p:blipFill>
          <a:blip r:embed="rId4">
            <a:alphaModFix/>
          </a:blip>
          <a:stretch>
            <a:fillRect/>
          </a:stretch>
        </p:blipFill>
        <p:spPr>
          <a:xfrm>
            <a:off x="5095975" y="662902"/>
            <a:ext cx="3227346" cy="43955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 Loop</a:t>
            </a:r>
            <a:endParaRPr/>
          </a:p>
        </p:txBody>
      </p:sp>
      <p:sp>
        <p:nvSpPr>
          <p:cNvPr id="935" name="Google Shape;935;p85"/>
          <p:cNvSpPr txBox="1"/>
          <p:nvPr>
            <p:ph idx="1" type="body"/>
          </p:nvPr>
        </p:nvSpPr>
        <p:spPr>
          <a:xfrm>
            <a:off x="311700" y="1152475"/>
            <a:ext cx="3999900" cy="201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Igniter will be attached through secondary port in order to pr.</a:t>
            </a:r>
            <a:endParaRPr>
              <a:solidFill>
                <a:schemeClr val="dk1"/>
              </a:solidFill>
            </a:endParaRPr>
          </a:p>
          <a:p>
            <a:pPr indent="0" lvl="0" marL="0" rtl="0" algn="l">
              <a:spcBef>
                <a:spcPts val="1200"/>
              </a:spcBef>
              <a:spcAft>
                <a:spcPts val="1200"/>
              </a:spcAft>
              <a:buNone/>
            </a:pPr>
            <a:r>
              <a:rPr lang="en">
                <a:solidFill>
                  <a:schemeClr val="dk1"/>
                </a:solidFill>
              </a:rPr>
              <a:t>Cold flow test will be </a:t>
            </a:r>
            <a:r>
              <a:rPr lang="en">
                <a:solidFill>
                  <a:schemeClr val="dk1"/>
                </a:solidFill>
              </a:rPr>
              <a:t>identical</a:t>
            </a:r>
            <a:r>
              <a:rPr lang="en">
                <a:solidFill>
                  <a:schemeClr val="dk1"/>
                </a:solidFill>
              </a:rPr>
              <a:t> to hotfire except without the ignition charge. It will be used to characterize the blowdown of the Nitrous tank.</a:t>
            </a:r>
            <a:endParaRPr>
              <a:solidFill>
                <a:schemeClr val="dk1"/>
              </a:solidFill>
            </a:endParaRPr>
          </a:p>
        </p:txBody>
      </p:sp>
      <p:sp>
        <p:nvSpPr>
          <p:cNvPr id="936" name="Google Shape;93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7" name="Google Shape;937;p8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938" name="Google Shape;938;p85"/>
          <p:cNvSpPr txBox="1"/>
          <p:nvPr>
            <p:ph idx="2" type="body"/>
          </p:nvPr>
        </p:nvSpPr>
        <p:spPr>
          <a:xfrm>
            <a:off x="348300" y="3675500"/>
            <a:ext cx="2195400" cy="39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Date:11.3.2025</a:t>
            </a:r>
            <a:endParaRPr sz="650">
              <a:solidFill>
                <a:schemeClr val="dk1"/>
              </a:solidFill>
            </a:endParaRPr>
          </a:p>
        </p:txBody>
      </p:sp>
      <p:pic>
        <p:nvPicPr>
          <p:cNvPr id="939" name="Google Shape;939;p85"/>
          <p:cNvPicPr preferRelativeResize="0"/>
          <p:nvPr/>
        </p:nvPicPr>
        <p:blipFill>
          <a:blip r:embed="rId4">
            <a:alphaModFix/>
          </a:blip>
          <a:stretch>
            <a:fillRect/>
          </a:stretch>
        </p:blipFill>
        <p:spPr>
          <a:xfrm>
            <a:off x="5052381" y="690775"/>
            <a:ext cx="3140669" cy="43660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Cool Down Loop</a:t>
            </a:r>
            <a:endParaRPr/>
          </a:p>
        </p:txBody>
      </p:sp>
      <p:sp>
        <p:nvSpPr>
          <p:cNvPr id="945" name="Google Shape;945;p86"/>
          <p:cNvSpPr txBox="1"/>
          <p:nvPr>
            <p:ph idx="1" type="body"/>
          </p:nvPr>
        </p:nvSpPr>
        <p:spPr>
          <a:xfrm>
            <a:off x="311700" y="1152475"/>
            <a:ext cx="3999900" cy="186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In order to take accurate measurements of fuel regression and prevent melting of the fuel grain, Nitrogen gas will be introduced into the chamber through the cooldown subsystem.</a:t>
            </a:r>
            <a:endParaRPr>
              <a:solidFill>
                <a:schemeClr val="dk1"/>
              </a:solidFill>
            </a:endParaRPr>
          </a:p>
        </p:txBody>
      </p:sp>
      <p:sp>
        <p:nvSpPr>
          <p:cNvPr id="946" name="Google Shape;946;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7" name="Google Shape;947;p86"/>
          <p:cNvSpPr txBox="1"/>
          <p:nvPr>
            <p:ph idx="2" type="body"/>
          </p:nvPr>
        </p:nvSpPr>
        <p:spPr>
          <a:xfrm>
            <a:off x="348300" y="3675500"/>
            <a:ext cx="2195400" cy="39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650">
                <a:solidFill>
                  <a:schemeClr val="dk1"/>
                </a:solidFill>
              </a:rPr>
              <a:t>Diagram made by: Nicholas Quillin</a:t>
            </a:r>
            <a:endParaRPr sz="650">
              <a:solidFill>
                <a:schemeClr val="dk1"/>
              </a:solidFill>
            </a:endParaRPr>
          </a:p>
          <a:p>
            <a:pPr indent="0" lvl="0" marL="0" rtl="0" algn="l">
              <a:spcBef>
                <a:spcPts val="0"/>
              </a:spcBef>
              <a:spcAft>
                <a:spcPts val="0"/>
              </a:spcAft>
              <a:buNone/>
            </a:pPr>
            <a:r>
              <a:rPr lang="en" sz="650">
                <a:solidFill>
                  <a:schemeClr val="dk1"/>
                </a:solidFill>
              </a:rPr>
              <a:t>Date:11.3.2025</a:t>
            </a:r>
            <a:endParaRPr sz="650">
              <a:solidFill>
                <a:schemeClr val="dk1"/>
              </a:solidFill>
            </a:endParaRPr>
          </a:p>
        </p:txBody>
      </p:sp>
      <p:sp>
        <p:nvSpPr>
          <p:cNvPr id="948" name="Google Shape;948;p8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949" name="Google Shape;949;p86"/>
          <p:cNvPicPr preferRelativeResize="0"/>
          <p:nvPr/>
        </p:nvPicPr>
        <p:blipFill>
          <a:blip r:embed="rId3">
            <a:alphaModFix/>
          </a:blip>
          <a:stretch>
            <a:fillRect/>
          </a:stretch>
        </p:blipFill>
        <p:spPr>
          <a:xfrm>
            <a:off x="5256574" y="661277"/>
            <a:ext cx="2805125" cy="43527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7"/>
          <p:cNvSpPr txBox="1"/>
          <p:nvPr>
            <p:ph type="title"/>
          </p:nvPr>
        </p:nvSpPr>
        <p:spPr>
          <a:xfrm>
            <a:off x="311700" y="452050"/>
            <a:ext cx="377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a:t>
            </a:r>
            <a:r>
              <a:rPr lang="en"/>
              <a:t>Profile</a:t>
            </a:r>
            <a:endParaRPr/>
          </a:p>
        </p:txBody>
      </p:sp>
      <p:sp>
        <p:nvSpPr>
          <p:cNvPr id="955" name="Google Shape;955;p8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Pressure</a:t>
            </a:r>
            <a:r>
              <a:rPr lang="en" sz="1100"/>
              <a:t> blowdown Calculated via </a:t>
            </a:r>
            <a:r>
              <a:rPr lang="en" sz="1100"/>
              <a:t>conservative linear</a:t>
            </a:r>
            <a:r>
              <a:rPr lang="en" sz="1100"/>
              <a:t> dP/dx = 0.7  from Humble textbook</a:t>
            </a:r>
            <a:endParaRPr sz="1100"/>
          </a:p>
          <a:p>
            <a:pPr indent="-298450" lvl="0" marL="457200" rtl="0" algn="l">
              <a:spcBef>
                <a:spcPts val="1200"/>
              </a:spcBef>
              <a:spcAft>
                <a:spcPts val="0"/>
              </a:spcAft>
              <a:buSzPts val="1100"/>
              <a:buChar char="●"/>
            </a:pPr>
            <a:r>
              <a:rPr lang="en" sz="1100"/>
              <a:t>Similar hybrid engines have dP/dx of 0.75</a:t>
            </a:r>
            <a:endParaRPr sz="1100"/>
          </a:p>
          <a:p>
            <a:pPr indent="-298450" lvl="0" marL="457200" rtl="0" algn="l">
              <a:spcBef>
                <a:spcPts val="0"/>
              </a:spcBef>
              <a:spcAft>
                <a:spcPts val="0"/>
              </a:spcAft>
              <a:buSzPts val="1100"/>
              <a:buChar char="●"/>
            </a:pPr>
            <a:r>
              <a:rPr lang="en" sz="1100"/>
              <a:t>Nitrous express uses dP/dx = 0.8 on promotional material</a:t>
            </a:r>
            <a:endParaRPr sz="1100"/>
          </a:p>
          <a:p>
            <a:pPr indent="-298450" lvl="0" marL="457200" rtl="0" algn="l">
              <a:spcBef>
                <a:spcPts val="0"/>
              </a:spcBef>
              <a:spcAft>
                <a:spcPts val="0"/>
              </a:spcAft>
              <a:buSzPts val="1100"/>
              <a:buChar char="●"/>
            </a:pPr>
            <a:r>
              <a:rPr lang="en" sz="1100"/>
              <a:t>Adiabatic tank simulation predicts dP/dx = 0.72</a:t>
            </a:r>
            <a:endParaRPr sz="1100"/>
          </a:p>
        </p:txBody>
      </p:sp>
      <p:pic>
        <p:nvPicPr>
          <p:cNvPr id="956" name="Google Shape;956;p87"/>
          <p:cNvPicPr preferRelativeResize="0"/>
          <p:nvPr/>
        </p:nvPicPr>
        <p:blipFill>
          <a:blip r:embed="rId3">
            <a:alphaModFix/>
          </a:blip>
          <a:stretch>
            <a:fillRect/>
          </a:stretch>
        </p:blipFill>
        <p:spPr>
          <a:xfrm>
            <a:off x="2040050" y="2831642"/>
            <a:ext cx="1936624" cy="1341025"/>
          </a:xfrm>
          <a:prstGeom prst="rect">
            <a:avLst/>
          </a:prstGeom>
          <a:noFill/>
          <a:ln>
            <a:noFill/>
          </a:ln>
        </p:spPr>
      </p:pic>
      <p:sp>
        <p:nvSpPr>
          <p:cNvPr id="957" name="Google Shape;95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8" name="Google Shape;958;p8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959" name="Google Shape;959;p87"/>
          <p:cNvPicPr preferRelativeResize="0"/>
          <p:nvPr/>
        </p:nvPicPr>
        <p:blipFill>
          <a:blip r:embed="rId4">
            <a:alphaModFix/>
          </a:blip>
          <a:stretch>
            <a:fillRect/>
          </a:stretch>
        </p:blipFill>
        <p:spPr>
          <a:xfrm>
            <a:off x="5665800" y="669175"/>
            <a:ext cx="2369975" cy="41730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Valves</a:t>
            </a:r>
            <a:endParaRPr/>
          </a:p>
        </p:txBody>
      </p:sp>
      <p:sp>
        <p:nvSpPr>
          <p:cNvPr id="965" name="Google Shape;965;p8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Main valve </a:t>
            </a:r>
            <a:r>
              <a:rPr lang="en"/>
              <a:t>18018NOS</a:t>
            </a:r>
            <a:r>
              <a:rPr lang="en"/>
              <a:t> Nitrous racing valve</a:t>
            </a:r>
            <a:endParaRPr/>
          </a:p>
          <a:p>
            <a:pPr indent="-297497" lvl="0" marL="457200" rtl="0" algn="l">
              <a:spcBef>
                <a:spcPts val="1200"/>
              </a:spcBef>
              <a:spcAft>
                <a:spcPts val="0"/>
              </a:spcAft>
              <a:buSzPct val="100000"/>
              <a:buChar char="●"/>
            </a:pPr>
            <a:r>
              <a:rPr lang="en"/>
              <a:t>$114 much more affordable than industrial valves</a:t>
            </a:r>
            <a:endParaRPr/>
          </a:p>
          <a:p>
            <a:pPr indent="-297497" lvl="0" marL="457200" rtl="0" algn="l">
              <a:spcBef>
                <a:spcPts val="0"/>
              </a:spcBef>
              <a:spcAft>
                <a:spcPts val="0"/>
              </a:spcAft>
              <a:buSzPct val="100000"/>
              <a:buChar char="●"/>
            </a:pPr>
            <a:r>
              <a:rPr lang="en"/>
              <a:t>Tested for use with saturated Nitrous oxide</a:t>
            </a:r>
            <a:endParaRPr/>
          </a:p>
          <a:p>
            <a:pPr indent="-297497" lvl="0" marL="457200" rtl="0" algn="l">
              <a:spcBef>
                <a:spcPts val="0"/>
              </a:spcBef>
              <a:spcAft>
                <a:spcPts val="0"/>
              </a:spcAft>
              <a:buSzPct val="100000"/>
              <a:buChar char="●"/>
            </a:pPr>
            <a:r>
              <a:rPr lang="en"/>
              <a:t>Made to run off 12V DC car batteries, simplifying power train</a:t>
            </a:r>
            <a:endParaRPr/>
          </a:p>
          <a:p>
            <a:pPr indent="-297497" lvl="0" marL="457200" rtl="0" algn="l">
              <a:spcBef>
                <a:spcPts val="0"/>
              </a:spcBef>
              <a:spcAft>
                <a:spcPts val="0"/>
              </a:spcAft>
              <a:buSzPct val="100000"/>
              <a:buChar char="●"/>
            </a:pPr>
            <a:r>
              <a:rPr lang="en"/>
              <a:t>¼”NPT to ⅛”NPT reduces number of fittings</a:t>
            </a:r>
            <a:endParaRPr/>
          </a:p>
          <a:p>
            <a:pPr indent="-297497" lvl="0" marL="457200" rtl="0" algn="l">
              <a:spcBef>
                <a:spcPts val="0"/>
              </a:spcBef>
              <a:spcAft>
                <a:spcPts val="0"/>
              </a:spcAft>
              <a:buSzPct val="100000"/>
              <a:buChar char="●"/>
            </a:pPr>
            <a:r>
              <a:rPr lang="en"/>
              <a:t>3/32” </a:t>
            </a:r>
            <a:r>
              <a:rPr lang="en"/>
              <a:t>orifice</a:t>
            </a:r>
            <a:endParaRPr/>
          </a:p>
          <a:p>
            <a:pPr indent="0" lvl="0" marL="0" rtl="0" algn="l">
              <a:spcBef>
                <a:spcPts val="1200"/>
              </a:spcBef>
              <a:spcAft>
                <a:spcPts val="0"/>
              </a:spcAft>
              <a:buNone/>
            </a:pPr>
            <a:r>
              <a:rPr lang="en"/>
              <a:t>Mcmaster carr High pressure ball valves</a:t>
            </a:r>
            <a:endParaRPr/>
          </a:p>
          <a:p>
            <a:pPr indent="-297497" lvl="0" marL="457200" rtl="0" algn="l">
              <a:spcBef>
                <a:spcPts val="1200"/>
              </a:spcBef>
              <a:spcAft>
                <a:spcPts val="0"/>
              </a:spcAft>
              <a:buSzPct val="100000"/>
              <a:buChar char="●"/>
            </a:pPr>
            <a:r>
              <a:rPr lang="en"/>
              <a:t>Very affordable with high pressure rating</a:t>
            </a:r>
            <a:endParaRPr/>
          </a:p>
          <a:p>
            <a:pPr indent="-297497" lvl="0" marL="457200" rtl="0" algn="l">
              <a:spcBef>
                <a:spcPts val="0"/>
              </a:spcBef>
              <a:spcAft>
                <a:spcPts val="0"/>
              </a:spcAft>
              <a:buSzPct val="100000"/>
              <a:buChar char="●"/>
            </a:pPr>
            <a:r>
              <a:rPr lang="en"/>
              <a:t>Fluoroelastomer</a:t>
            </a:r>
            <a:r>
              <a:rPr lang="en"/>
              <a:t> seals</a:t>
            </a:r>
            <a:endParaRPr/>
          </a:p>
          <a:p>
            <a:pPr indent="-297497" lvl="0" marL="457200" rtl="0" algn="l">
              <a:spcBef>
                <a:spcPts val="0"/>
              </a:spcBef>
              <a:spcAft>
                <a:spcPts val="0"/>
              </a:spcAft>
              <a:buSzPct val="100000"/>
              <a:buChar char="●"/>
            </a:pPr>
            <a:r>
              <a:rPr lang="en"/>
              <a:t>All Bleed valves</a:t>
            </a:r>
            <a:endParaRPr/>
          </a:p>
          <a:p>
            <a:pPr indent="-297497" lvl="0" marL="457200" rtl="0" algn="l">
              <a:spcBef>
                <a:spcPts val="0"/>
              </a:spcBef>
              <a:spcAft>
                <a:spcPts val="0"/>
              </a:spcAft>
              <a:buSzPct val="100000"/>
              <a:buChar char="●"/>
            </a:pPr>
            <a:r>
              <a:rPr lang="en"/>
              <a:t>Servo Actuated ball valves </a:t>
            </a:r>
            <a:endParaRPr/>
          </a:p>
          <a:p>
            <a:pPr indent="-297497" lvl="0" marL="457200" rtl="0" algn="l">
              <a:spcBef>
                <a:spcPts val="0"/>
              </a:spcBef>
              <a:spcAft>
                <a:spcPts val="0"/>
              </a:spcAft>
              <a:buSzPct val="100000"/>
              <a:buChar char="●"/>
            </a:pPr>
            <a:r>
              <a:rPr lang="en"/>
              <a:t>Proven in HCR 5100 System</a:t>
            </a:r>
            <a:endParaRPr/>
          </a:p>
        </p:txBody>
      </p:sp>
      <p:pic>
        <p:nvPicPr>
          <p:cNvPr id="966" name="Google Shape;966;p88"/>
          <p:cNvPicPr preferRelativeResize="0"/>
          <p:nvPr/>
        </p:nvPicPr>
        <p:blipFill>
          <a:blip r:embed="rId3">
            <a:alphaModFix/>
          </a:blip>
          <a:stretch>
            <a:fillRect/>
          </a:stretch>
        </p:blipFill>
        <p:spPr>
          <a:xfrm>
            <a:off x="4311604" y="359325"/>
            <a:ext cx="1300501" cy="1926676"/>
          </a:xfrm>
          <a:prstGeom prst="rect">
            <a:avLst/>
          </a:prstGeom>
          <a:noFill/>
          <a:ln>
            <a:noFill/>
          </a:ln>
        </p:spPr>
      </p:pic>
      <p:pic>
        <p:nvPicPr>
          <p:cNvPr id="967" name="Google Shape;967;p88"/>
          <p:cNvPicPr preferRelativeResize="0"/>
          <p:nvPr/>
        </p:nvPicPr>
        <p:blipFill>
          <a:blip r:embed="rId4">
            <a:alphaModFix/>
          </a:blip>
          <a:stretch>
            <a:fillRect/>
          </a:stretch>
        </p:blipFill>
        <p:spPr>
          <a:xfrm>
            <a:off x="4383000" y="2410700"/>
            <a:ext cx="3666675" cy="2252525"/>
          </a:xfrm>
          <a:prstGeom prst="rect">
            <a:avLst/>
          </a:prstGeom>
          <a:noFill/>
          <a:ln>
            <a:noFill/>
          </a:ln>
        </p:spPr>
      </p:pic>
      <p:sp>
        <p:nvSpPr>
          <p:cNvPr id="968" name="Google Shape;96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9" name="Google Shape;969;p8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Actuator Testing Procedure</a:t>
            </a:r>
            <a:endParaRPr/>
          </a:p>
        </p:txBody>
      </p:sp>
      <p:sp>
        <p:nvSpPr>
          <p:cNvPr id="975" name="Google Shape;975;p89"/>
          <p:cNvSpPr txBox="1"/>
          <p:nvPr>
            <p:ph idx="1" type="body"/>
          </p:nvPr>
        </p:nvSpPr>
        <p:spPr>
          <a:xfrm>
            <a:off x="374775" y="875925"/>
            <a:ext cx="4626600" cy="3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PPE Required</a:t>
            </a:r>
            <a:endParaRPr sz="1100"/>
          </a:p>
          <a:p>
            <a:pPr indent="-285750" lvl="1" marL="914400" rtl="0" algn="l">
              <a:spcBef>
                <a:spcPts val="1200"/>
              </a:spcBef>
              <a:spcAft>
                <a:spcPts val="0"/>
              </a:spcAft>
              <a:buSzPts val="900"/>
              <a:buChar char="○"/>
            </a:pPr>
            <a:r>
              <a:rPr lang="en" sz="900"/>
              <a:t>Lab Coat</a:t>
            </a:r>
            <a:endParaRPr sz="900"/>
          </a:p>
          <a:p>
            <a:pPr indent="-285750" lvl="1" marL="914400" rtl="0" algn="l">
              <a:spcBef>
                <a:spcPts val="0"/>
              </a:spcBef>
              <a:spcAft>
                <a:spcPts val="0"/>
              </a:spcAft>
              <a:buSzPts val="900"/>
              <a:buChar char="○"/>
            </a:pPr>
            <a:r>
              <a:rPr lang="en" sz="900"/>
              <a:t>Safety Glasses</a:t>
            </a:r>
            <a:endParaRPr sz="900"/>
          </a:p>
          <a:p>
            <a:pPr indent="-285750" lvl="1" marL="914400" rtl="0" algn="l">
              <a:spcBef>
                <a:spcPts val="0"/>
              </a:spcBef>
              <a:spcAft>
                <a:spcPts val="0"/>
              </a:spcAft>
              <a:buSzPts val="900"/>
              <a:buChar char="○"/>
            </a:pPr>
            <a:r>
              <a:rPr lang="en" sz="900"/>
              <a:t>Gloves</a:t>
            </a:r>
            <a:endParaRPr sz="900"/>
          </a:p>
          <a:p>
            <a:pPr indent="0" lvl="0" marL="0" rtl="0" algn="l">
              <a:spcBef>
                <a:spcPts val="1200"/>
              </a:spcBef>
              <a:spcAft>
                <a:spcPts val="0"/>
              </a:spcAft>
              <a:buNone/>
            </a:pPr>
            <a:r>
              <a:rPr lang="en" sz="1100"/>
              <a:t>Setup</a:t>
            </a:r>
            <a:endParaRPr sz="1100"/>
          </a:p>
          <a:p>
            <a:pPr indent="-285750" lvl="0" marL="457200" rtl="0" algn="l">
              <a:spcBef>
                <a:spcPts val="1200"/>
              </a:spcBef>
              <a:spcAft>
                <a:spcPts val="0"/>
              </a:spcAft>
              <a:buSzPts val="900"/>
              <a:buChar char="●"/>
            </a:pPr>
            <a:r>
              <a:rPr lang="en" sz="900"/>
              <a:t>Ensure all PPE is on.</a:t>
            </a:r>
            <a:endParaRPr sz="900"/>
          </a:p>
          <a:p>
            <a:pPr indent="-285750" lvl="0" marL="457200" rtl="0" algn="l">
              <a:spcBef>
                <a:spcPts val="0"/>
              </a:spcBef>
              <a:spcAft>
                <a:spcPts val="0"/>
              </a:spcAft>
              <a:buSzPts val="900"/>
              <a:buChar char="●"/>
            </a:pPr>
            <a:r>
              <a:rPr lang="en" sz="900"/>
              <a:t>One person will need to be observing the test, while another operates the testing hardware. All persons will need to be at least 30 feet away from the nozzle (in the case of testing at higher pressures) and behind the testing apparatus.</a:t>
            </a:r>
            <a:endParaRPr sz="900"/>
          </a:p>
          <a:p>
            <a:pPr indent="-285750" lvl="0" marL="457200" rtl="0" algn="l">
              <a:spcBef>
                <a:spcPts val="0"/>
              </a:spcBef>
              <a:spcAft>
                <a:spcPts val="0"/>
              </a:spcAft>
              <a:buSzPts val="900"/>
              <a:buChar char="●"/>
            </a:pPr>
            <a:r>
              <a:rPr lang="en" sz="900"/>
              <a:t>The person conducting the test should ensure the system is properly assembled (pipe fitting SOP for reference) and that sensors are nominal. The load cells should read their predicted values, pressure transducers should read zero psig, and thermocouples should read ambient temperature.</a:t>
            </a:r>
            <a:endParaRPr sz="900"/>
          </a:p>
          <a:p>
            <a:pPr indent="-285750" lvl="0" marL="457200" rtl="0" algn="l">
              <a:spcBef>
                <a:spcPts val="0"/>
              </a:spcBef>
              <a:spcAft>
                <a:spcPts val="0"/>
              </a:spcAft>
              <a:buSzPts val="900"/>
              <a:buChar char="●"/>
            </a:pPr>
            <a:r>
              <a:rPr lang="en" sz="900"/>
              <a:t>If any deviations are observed from anticipated measurements, the device should be recalibrated before beginning the test.</a:t>
            </a:r>
            <a:endParaRPr sz="900"/>
          </a:p>
          <a:p>
            <a:pPr indent="-285750" lvl="0" marL="457200" rtl="0" algn="l">
              <a:spcBef>
                <a:spcPts val="0"/>
              </a:spcBef>
              <a:spcAft>
                <a:spcPts val="0"/>
              </a:spcAft>
              <a:buSzPts val="900"/>
              <a:buChar char="●"/>
            </a:pPr>
            <a:r>
              <a:rPr lang="en" sz="900"/>
              <a:t>All valves will initially be CLOSED before undergoing the test.</a:t>
            </a:r>
            <a:endParaRPr sz="900"/>
          </a:p>
          <a:p>
            <a:pPr indent="-285750" lvl="0" marL="457200" rtl="0" algn="l">
              <a:spcBef>
                <a:spcPts val="0"/>
              </a:spcBef>
              <a:spcAft>
                <a:spcPts val="0"/>
              </a:spcAft>
              <a:buSzPts val="900"/>
              <a:buChar char="●"/>
            </a:pPr>
            <a:r>
              <a:rPr lang="en" sz="900"/>
              <a:t>At no point should the Maximum Expected Operating Pressure be exceeded.</a:t>
            </a:r>
            <a:endParaRPr sz="900"/>
          </a:p>
          <a:p>
            <a:pPr indent="0" lvl="0" marL="0" rtl="0" algn="l">
              <a:spcBef>
                <a:spcPts val="1200"/>
              </a:spcBef>
              <a:spcAft>
                <a:spcPts val="1200"/>
              </a:spcAft>
              <a:buNone/>
            </a:pPr>
            <a:r>
              <a:t/>
            </a:r>
            <a:endParaRPr sz="900"/>
          </a:p>
        </p:txBody>
      </p:sp>
      <p:sp>
        <p:nvSpPr>
          <p:cNvPr id="976" name="Google Shape;976;p89"/>
          <p:cNvSpPr txBox="1"/>
          <p:nvPr/>
        </p:nvSpPr>
        <p:spPr>
          <a:xfrm>
            <a:off x="4938300" y="1017725"/>
            <a:ext cx="3894000" cy="3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DM Mono"/>
                <a:ea typeface="DM Mono"/>
                <a:cs typeface="DM Mono"/>
                <a:sym typeface="DM Mono"/>
              </a:rPr>
              <a:t>Procedure</a:t>
            </a:r>
            <a:endParaRPr sz="1100">
              <a:solidFill>
                <a:schemeClr val="accent2"/>
              </a:solidFill>
              <a:latin typeface="DM Mono"/>
              <a:ea typeface="DM Mono"/>
              <a:cs typeface="DM Mono"/>
              <a:sym typeface="DM Mono"/>
            </a:endParaRPr>
          </a:p>
          <a:p>
            <a:pPr indent="0" lvl="0" marL="0" rtl="0" algn="l">
              <a:spcBef>
                <a:spcPts val="0"/>
              </a:spcBef>
              <a:spcAft>
                <a:spcPts val="0"/>
              </a:spcAft>
              <a:buNone/>
            </a:pPr>
            <a:r>
              <a:t/>
            </a:r>
            <a:endParaRPr sz="1100">
              <a:solidFill>
                <a:schemeClr val="accent2"/>
              </a:solidFill>
              <a:latin typeface="DM Mono"/>
              <a:ea typeface="DM Mono"/>
              <a:cs typeface="DM Mono"/>
              <a:sym typeface="DM Mono"/>
            </a:endParaRPr>
          </a:p>
          <a:p>
            <a:pPr indent="-285750" lvl="0" marL="457200" rtl="0" algn="l">
              <a:spcBef>
                <a:spcPts val="0"/>
              </a:spcBef>
              <a:spcAft>
                <a:spcPts val="0"/>
              </a:spcAft>
              <a:buClr>
                <a:schemeClr val="accent2"/>
              </a:buClr>
              <a:buSzPts val="900"/>
              <a:buFont typeface="DM Mono"/>
              <a:buChar char="-"/>
            </a:pPr>
            <a:r>
              <a:rPr lang="en" sz="900">
                <a:solidFill>
                  <a:schemeClr val="accent2"/>
                </a:solidFill>
                <a:latin typeface="DM Mono"/>
                <a:ea typeface="DM Mono"/>
                <a:cs typeface="DM Mono"/>
                <a:sym typeface="DM Mono"/>
              </a:rPr>
              <a:t>Open the valves for the Nitrogen tank and set the regulator to 100 psig, filling the system with Nitrogen gas and allowing for purging.</a:t>
            </a:r>
            <a:endParaRPr sz="900">
              <a:solidFill>
                <a:schemeClr val="accent2"/>
              </a:solidFill>
              <a:latin typeface="DM Mono"/>
              <a:ea typeface="DM Mono"/>
              <a:cs typeface="DM Mono"/>
              <a:sym typeface="DM Mono"/>
            </a:endParaRPr>
          </a:p>
          <a:p>
            <a:pPr indent="-285750" lvl="0" marL="457200" rtl="0" algn="l">
              <a:spcBef>
                <a:spcPts val="0"/>
              </a:spcBef>
              <a:spcAft>
                <a:spcPts val="0"/>
              </a:spcAft>
              <a:buClr>
                <a:schemeClr val="accent2"/>
              </a:buClr>
              <a:buSzPts val="900"/>
              <a:buFont typeface="DM Mono"/>
              <a:buChar char="-"/>
            </a:pPr>
            <a:r>
              <a:rPr lang="en" sz="900">
                <a:solidFill>
                  <a:schemeClr val="accent2"/>
                </a:solidFill>
                <a:latin typeface="DM Mono"/>
                <a:ea typeface="DM Mono"/>
                <a:cs typeface="DM Mono"/>
                <a:sym typeface="DM Mono"/>
              </a:rPr>
              <a:t>Actuate the oxidizer fill valve and then de-actuate it. The observer will communicate to the tester if the actuation was successful or not. </a:t>
            </a:r>
            <a:endParaRPr sz="900">
              <a:solidFill>
                <a:schemeClr val="accent2"/>
              </a:solidFill>
              <a:latin typeface="DM Mono"/>
              <a:ea typeface="DM Mono"/>
              <a:cs typeface="DM Mono"/>
              <a:sym typeface="DM Mono"/>
            </a:endParaRPr>
          </a:p>
          <a:p>
            <a:pPr indent="-285750" lvl="0" marL="457200" rtl="0" algn="l">
              <a:spcBef>
                <a:spcPts val="0"/>
              </a:spcBef>
              <a:spcAft>
                <a:spcPts val="0"/>
              </a:spcAft>
              <a:buClr>
                <a:schemeClr val="accent2"/>
              </a:buClr>
              <a:buSzPts val="900"/>
              <a:buFont typeface="DM Mono"/>
              <a:buChar char="-"/>
            </a:pPr>
            <a:r>
              <a:rPr lang="en" sz="900">
                <a:solidFill>
                  <a:schemeClr val="accent2"/>
                </a:solidFill>
                <a:latin typeface="DM Mono"/>
                <a:ea typeface="DM Mono"/>
                <a:cs typeface="DM Mono"/>
                <a:sym typeface="DM Mono"/>
              </a:rPr>
              <a:t>Actuate the Run Tank venting valve and then de-actuate it. The observer will communicate to the hardware tester whether the actuation is successful or not.</a:t>
            </a:r>
            <a:endParaRPr sz="900">
              <a:solidFill>
                <a:schemeClr val="accent2"/>
              </a:solidFill>
              <a:latin typeface="DM Mono"/>
              <a:ea typeface="DM Mono"/>
              <a:cs typeface="DM Mono"/>
              <a:sym typeface="DM Mono"/>
            </a:endParaRPr>
          </a:p>
          <a:p>
            <a:pPr indent="-285750" lvl="0" marL="457200" rtl="0" algn="l">
              <a:spcBef>
                <a:spcPts val="0"/>
              </a:spcBef>
              <a:spcAft>
                <a:spcPts val="0"/>
              </a:spcAft>
              <a:buClr>
                <a:schemeClr val="accent2"/>
              </a:buClr>
              <a:buSzPts val="900"/>
              <a:buFont typeface="DM Mono"/>
              <a:buChar char="-"/>
            </a:pPr>
            <a:r>
              <a:rPr lang="en" sz="900">
                <a:solidFill>
                  <a:schemeClr val="accent2"/>
                </a:solidFill>
                <a:latin typeface="DM Mono"/>
                <a:ea typeface="DM Mono"/>
                <a:cs typeface="DM Mono"/>
                <a:sym typeface="DM Mono"/>
              </a:rPr>
              <a:t>Actuate then de-actuate the Flow Control valve into the combustion chamber. The observer will communicate to the hardware tester whether the actuation is successful or not.</a:t>
            </a:r>
            <a:endParaRPr sz="900">
              <a:solidFill>
                <a:schemeClr val="accent2"/>
              </a:solidFill>
              <a:latin typeface="DM Mono"/>
              <a:ea typeface="DM Mono"/>
              <a:cs typeface="DM Mono"/>
              <a:sym typeface="DM Mono"/>
            </a:endParaRPr>
          </a:p>
          <a:p>
            <a:pPr indent="-285750" lvl="0" marL="457200" rtl="0" algn="l">
              <a:spcBef>
                <a:spcPts val="0"/>
              </a:spcBef>
              <a:spcAft>
                <a:spcPts val="0"/>
              </a:spcAft>
              <a:buClr>
                <a:schemeClr val="accent2"/>
              </a:buClr>
              <a:buSzPts val="900"/>
              <a:buFont typeface="DM Mono"/>
              <a:buChar char="-"/>
            </a:pPr>
            <a:r>
              <a:rPr lang="en" sz="900">
                <a:solidFill>
                  <a:schemeClr val="accent2"/>
                </a:solidFill>
                <a:latin typeface="DM Mono"/>
                <a:ea typeface="DM Mono"/>
                <a:cs typeface="DM Mono"/>
                <a:sym typeface="DM Mono"/>
              </a:rPr>
              <a:t>Actuate then de-actuate the combustion chamber valve. The observer will communicate to the hardware tester whether the actuation is successful or not.</a:t>
            </a:r>
            <a:endParaRPr sz="900">
              <a:solidFill>
                <a:schemeClr val="accent2"/>
              </a:solidFill>
              <a:latin typeface="DM Mono"/>
              <a:ea typeface="DM Mono"/>
              <a:cs typeface="DM Mono"/>
              <a:sym typeface="DM Mono"/>
            </a:endParaRPr>
          </a:p>
          <a:p>
            <a:pPr indent="0" lvl="0" marL="0" rtl="0" algn="l">
              <a:spcBef>
                <a:spcPts val="0"/>
              </a:spcBef>
              <a:spcAft>
                <a:spcPts val="0"/>
              </a:spcAft>
              <a:buNone/>
            </a:pPr>
            <a:r>
              <a:t/>
            </a:r>
            <a:endParaRPr sz="900">
              <a:solidFill>
                <a:schemeClr val="accent2"/>
              </a:solidFill>
              <a:latin typeface="DM Mono"/>
              <a:ea typeface="DM Mono"/>
              <a:cs typeface="DM Mono"/>
              <a:sym typeface="DM Mono"/>
            </a:endParaRPr>
          </a:p>
        </p:txBody>
      </p:sp>
      <p:sp>
        <p:nvSpPr>
          <p:cNvPr id="977" name="Google Shape;977;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78" name="Google Shape;978;p89"/>
          <p:cNvSpPr txBox="1"/>
          <p:nvPr/>
        </p:nvSpPr>
        <p:spPr>
          <a:xfrm>
            <a:off x="5782500" y="4463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Actuator Testing Procedure</a:t>
            </a:r>
            <a:endParaRPr/>
          </a:p>
        </p:txBody>
      </p:sp>
      <p:sp>
        <p:nvSpPr>
          <p:cNvPr id="984" name="Google Shape;984;p90"/>
          <p:cNvSpPr txBox="1"/>
          <p:nvPr/>
        </p:nvSpPr>
        <p:spPr>
          <a:xfrm>
            <a:off x="311700" y="1017725"/>
            <a:ext cx="6822300" cy="3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latin typeface="DM Mono"/>
                <a:ea typeface="DM Mono"/>
                <a:cs typeface="DM Mono"/>
                <a:sym typeface="DM Mono"/>
              </a:rPr>
              <a:t>Unsuccessful actuation procedure</a:t>
            </a:r>
            <a:endParaRPr sz="11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If an actuation is unsuccessful at any point, the system dump valve will be opened, and the pressure source will be shut off. The valve will then need to be troubleshooted before restarting the test from the point of failure.</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Valve troubleshooting: After shutting off all pressure sources and draining the system, the valve will be remotely actuated again. If this does not work, a mechanical actuation must be attempted to inspect for any mechanical failures/freezing in the valve. If there is no mechanical failure or freezing, the person in charge of the hardware will approach the testing apparatus to ensure the component is receiving voltage from the valve controller.</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Restart the test after successful troubleshooting or disconnection from the system. If troubleshooting is unsuccessful, either the component or the controller will need to be replaced, depending on whether the failure source is the valve or the control system.</a:t>
            </a:r>
            <a:endParaRPr sz="1000">
              <a:solidFill>
                <a:schemeClr val="accent2"/>
              </a:solidFill>
              <a:latin typeface="DM Mono"/>
              <a:ea typeface="DM Mono"/>
              <a:cs typeface="DM Mono"/>
              <a:sym typeface="DM Mono"/>
            </a:endParaRPr>
          </a:p>
          <a:p>
            <a:pPr indent="-292100" lvl="0" marL="457200" rtl="0" algn="l">
              <a:spcBef>
                <a:spcPts val="0"/>
              </a:spcBef>
              <a:spcAft>
                <a:spcPts val="0"/>
              </a:spcAft>
              <a:buClr>
                <a:schemeClr val="accent2"/>
              </a:buClr>
              <a:buSzPts val="1000"/>
              <a:buFont typeface="DM Mono"/>
              <a:buChar char="-"/>
            </a:pPr>
            <a:r>
              <a:rPr lang="en" sz="1000">
                <a:solidFill>
                  <a:schemeClr val="accent2"/>
                </a:solidFill>
                <a:latin typeface="DM Mono"/>
                <a:ea typeface="DM Mono"/>
                <a:cs typeface="DM Mono"/>
                <a:sym typeface="DM Mono"/>
              </a:rPr>
              <a:t>After all components are verified to successfully actuate, drain the system, and shut off the pressure source, if no other testing is to be done. If undergoing other tests, keep the valves active for leak/hydrostatic testing.</a:t>
            </a:r>
            <a:endParaRPr sz="1000">
              <a:solidFill>
                <a:schemeClr val="accent2"/>
              </a:solidFill>
              <a:latin typeface="DM Mono"/>
              <a:ea typeface="DM Mono"/>
              <a:cs typeface="DM Mono"/>
              <a:sym typeface="DM Mono"/>
            </a:endParaRPr>
          </a:p>
          <a:p>
            <a:pPr indent="0" lvl="0" marL="0" rtl="0" algn="l">
              <a:spcBef>
                <a:spcPts val="0"/>
              </a:spcBef>
              <a:spcAft>
                <a:spcPts val="0"/>
              </a:spcAft>
              <a:buNone/>
            </a:pPr>
            <a:r>
              <a:t/>
            </a:r>
            <a:endParaRPr sz="1100">
              <a:solidFill>
                <a:schemeClr val="accent2"/>
              </a:solidFill>
              <a:latin typeface="DM Mono"/>
              <a:ea typeface="DM Mono"/>
              <a:cs typeface="DM Mono"/>
              <a:sym typeface="DM Mono"/>
            </a:endParaRPr>
          </a:p>
        </p:txBody>
      </p:sp>
      <p:sp>
        <p:nvSpPr>
          <p:cNvPr id="985" name="Google Shape;98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86" name="Google Shape;986;p9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Fittings and Connectors</a:t>
            </a:r>
            <a:endParaRPr/>
          </a:p>
        </p:txBody>
      </p:sp>
      <p:sp>
        <p:nvSpPr>
          <p:cNvPr id="992" name="Google Shape;992;p9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Sourced from </a:t>
            </a:r>
            <a:r>
              <a:rPr lang="en"/>
              <a:t>McMaster carr</a:t>
            </a:r>
            <a:r>
              <a:rPr lang="en"/>
              <a:t> with various sizes</a:t>
            </a:r>
            <a:endParaRPr/>
          </a:p>
          <a:p>
            <a:pPr indent="-310832" lvl="0" marL="457200" rtl="0" algn="l">
              <a:spcBef>
                <a:spcPts val="1200"/>
              </a:spcBef>
              <a:spcAft>
                <a:spcPts val="0"/>
              </a:spcAft>
              <a:buSzPct val="100000"/>
              <a:buChar char="●"/>
            </a:pPr>
            <a:r>
              <a:rPr lang="en"/>
              <a:t>Main feed line goes from ¼” to ⅛” at the inlet</a:t>
            </a:r>
            <a:endParaRPr/>
          </a:p>
          <a:p>
            <a:pPr indent="-310832" lvl="0" marL="457200" rtl="0" algn="l">
              <a:spcBef>
                <a:spcPts val="0"/>
              </a:spcBef>
              <a:spcAft>
                <a:spcPts val="0"/>
              </a:spcAft>
              <a:buSzPct val="100000"/>
              <a:buChar char="●"/>
            </a:pPr>
            <a:r>
              <a:rPr lang="en"/>
              <a:t>National Pipe Thread (NPT) </a:t>
            </a:r>
            <a:r>
              <a:rPr lang="en"/>
              <a:t>attachments</a:t>
            </a:r>
            <a:r>
              <a:rPr lang="en"/>
              <a:t> are semi-</a:t>
            </a:r>
            <a:r>
              <a:rPr lang="en"/>
              <a:t>permanent</a:t>
            </a:r>
            <a:endParaRPr/>
          </a:p>
          <a:p>
            <a:pPr indent="-310832" lvl="0" marL="457200" rtl="0" algn="l">
              <a:spcBef>
                <a:spcPts val="0"/>
              </a:spcBef>
              <a:spcAft>
                <a:spcPts val="0"/>
              </a:spcAft>
              <a:buSzPct val="100000"/>
              <a:buChar char="●"/>
            </a:pPr>
            <a:r>
              <a:rPr lang="en"/>
              <a:t>Flared fittings used for parts that are frequently disconnected and and reconnected.</a:t>
            </a:r>
            <a:endParaRPr/>
          </a:p>
          <a:p>
            <a:pPr indent="-310832" lvl="0" marL="457200" rtl="0" algn="l">
              <a:spcBef>
                <a:spcPts val="0"/>
              </a:spcBef>
              <a:spcAft>
                <a:spcPts val="0"/>
              </a:spcAft>
              <a:buSzPct val="100000"/>
              <a:buChar char="●"/>
            </a:pPr>
            <a:r>
              <a:rPr lang="en"/>
              <a:t>Brass fittings are preferred because their NPT threads will not scratch steel threads allowing expensive components to be reused.</a:t>
            </a:r>
            <a:endParaRPr/>
          </a:p>
          <a:p>
            <a:pPr indent="0" lvl="0" marL="0" rtl="0" algn="l">
              <a:spcBef>
                <a:spcPts val="1200"/>
              </a:spcBef>
              <a:spcAft>
                <a:spcPts val="1200"/>
              </a:spcAft>
              <a:buNone/>
            </a:pPr>
            <a:r>
              <a:t/>
            </a:r>
            <a:endParaRPr/>
          </a:p>
        </p:txBody>
      </p:sp>
      <p:sp>
        <p:nvSpPr>
          <p:cNvPr id="993" name="Google Shape;993;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4" name="Google Shape;994;p9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95" name="Google Shape;995;p91"/>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Specified Literature</a:t>
            </a:r>
            <a:endParaRPr/>
          </a:p>
        </p:txBody>
      </p:sp>
      <p:sp>
        <p:nvSpPr>
          <p:cNvPr id="229" name="Google Shape;229;p20"/>
          <p:cNvSpPr txBox="1"/>
          <p:nvPr>
            <p:ph idx="1" type="body"/>
          </p:nvPr>
        </p:nvSpPr>
        <p:spPr>
          <a:xfrm>
            <a:off x="1865175" y="1049150"/>
            <a:ext cx="2651700" cy="1659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solidFill>
                  <a:schemeClr val="dk1"/>
                </a:solidFill>
              </a:rPr>
              <a:t>Control Systems engineering</a:t>
            </a:r>
            <a:endParaRPr>
              <a:solidFill>
                <a:schemeClr val="dk1"/>
              </a:solidFill>
            </a:endParaRPr>
          </a:p>
          <a:p>
            <a:pPr indent="-290830" lvl="0" marL="457200" rtl="0" algn="l">
              <a:spcBef>
                <a:spcPts val="1200"/>
              </a:spcBef>
              <a:spcAft>
                <a:spcPts val="0"/>
              </a:spcAft>
              <a:buClr>
                <a:schemeClr val="dk1"/>
              </a:buClr>
              <a:buSzPct val="100000"/>
              <a:buChar char="-"/>
            </a:pPr>
            <a:r>
              <a:rPr lang="en">
                <a:solidFill>
                  <a:schemeClr val="dk1"/>
                </a:solidFill>
              </a:rPr>
              <a:t>Control systems: planning pintle injector variance</a:t>
            </a:r>
            <a:endParaRPr>
              <a:solidFill>
                <a:schemeClr val="dk1"/>
              </a:solidFil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Nise, N. S., </a:t>
            </a:r>
            <a:r>
              <a:rPr i="1" lang="en" sz="1100">
                <a:solidFill>
                  <a:schemeClr val="dk1"/>
                </a:solidFill>
                <a:latin typeface="Arial"/>
                <a:ea typeface="Arial"/>
                <a:cs typeface="Arial"/>
                <a:sym typeface="Arial"/>
              </a:rPr>
              <a:t>Control Systems Engineering</a:t>
            </a:r>
            <a:r>
              <a:rPr lang="en" sz="1100">
                <a:solidFill>
                  <a:schemeClr val="dk1"/>
                </a:solidFill>
                <a:latin typeface="Arial"/>
                <a:ea typeface="Arial"/>
                <a:cs typeface="Arial"/>
                <a:sym typeface="Arial"/>
              </a:rPr>
              <a:t>, Hoboken, NJ: Wiley, 2015.</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
        <p:nvSpPr>
          <p:cNvPr id="230" name="Google Shape;2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0"/>
          <p:cNvPicPr preferRelativeResize="0"/>
          <p:nvPr/>
        </p:nvPicPr>
        <p:blipFill>
          <a:blip r:embed="rId3">
            <a:alphaModFix/>
          </a:blip>
          <a:stretch>
            <a:fillRect/>
          </a:stretch>
        </p:blipFill>
        <p:spPr>
          <a:xfrm>
            <a:off x="311700" y="2759099"/>
            <a:ext cx="1481300" cy="1933934"/>
          </a:xfrm>
          <a:prstGeom prst="rect">
            <a:avLst/>
          </a:prstGeom>
          <a:noFill/>
          <a:ln>
            <a:noFill/>
          </a:ln>
        </p:spPr>
      </p:pic>
      <p:sp>
        <p:nvSpPr>
          <p:cNvPr id="232" name="Google Shape;232;p20"/>
          <p:cNvSpPr txBox="1"/>
          <p:nvPr>
            <p:ph idx="1" type="body"/>
          </p:nvPr>
        </p:nvSpPr>
        <p:spPr>
          <a:xfrm>
            <a:off x="1984275" y="2965250"/>
            <a:ext cx="2413500" cy="165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870">
                <a:solidFill>
                  <a:schemeClr val="dk1"/>
                </a:solidFill>
              </a:rPr>
              <a:t>Mojave Sphinx HCR 5100</a:t>
            </a:r>
            <a:endParaRPr sz="870">
              <a:solidFill>
                <a:schemeClr val="dk1"/>
              </a:solidFill>
            </a:endParaRPr>
          </a:p>
          <a:p>
            <a:pPr indent="-283845" lvl="0" marL="457200" rtl="0" algn="l">
              <a:lnSpc>
                <a:spcPct val="95000"/>
              </a:lnSpc>
              <a:spcBef>
                <a:spcPts val="0"/>
              </a:spcBef>
              <a:spcAft>
                <a:spcPts val="0"/>
              </a:spcAft>
              <a:buClr>
                <a:schemeClr val="dk1"/>
              </a:buClr>
              <a:buSzPts val="870"/>
              <a:buChar char="-"/>
            </a:pPr>
            <a:r>
              <a:rPr lang="en" sz="870">
                <a:solidFill>
                  <a:schemeClr val="dk1"/>
                </a:solidFill>
              </a:rPr>
              <a:t>Successfully flown low budget bipropellant liquid rocket design</a:t>
            </a:r>
            <a:endParaRPr sz="870">
              <a:solidFill>
                <a:schemeClr val="dk1"/>
              </a:solidFill>
            </a:endParaRPr>
          </a:p>
          <a:p>
            <a:pPr indent="0" lvl="0" marL="0" rtl="0" algn="l">
              <a:lnSpc>
                <a:spcPct val="95000"/>
              </a:lnSpc>
              <a:spcBef>
                <a:spcPts val="0"/>
              </a:spcBef>
              <a:spcAft>
                <a:spcPts val="0"/>
              </a:spcAft>
              <a:buSzPts val="605"/>
              <a:buNone/>
            </a:pPr>
            <a:r>
              <a:rPr lang="en" sz="870">
                <a:solidFill>
                  <a:schemeClr val="dk1"/>
                </a:solidFill>
              </a:rPr>
              <a:t>Helped us source parts at affordable prices and precedent for cost cutting measures</a:t>
            </a:r>
            <a:endParaRPr sz="870">
              <a:solidFill>
                <a:schemeClr val="dk1"/>
              </a:solidFill>
            </a:endParaRPr>
          </a:p>
          <a:p>
            <a:pPr indent="0" lvl="0" marL="0" rtl="0" algn="l">
              <a:lnSpc>
                <a:spcPct val="95000"/>
              </a:lnSpc>
              <a:spcBef>
                <a:spcPts val="0"/>
              </a:spcBef>
              <a:spcAft>
                <a:spcPts val="0"/>
              </a:spcAft>
              <a:buSzPts val="605"/>
              <a:buNone/>
            </a:pPr>
            <a:r>
              <a:rPr lang="en" sz="870">
                <a:solidFill>
                  <a:schemeClr val="dk1"/>
                </a:solidFill>
              </a:rPr>
              <a:t>The design of the servo-actuated ball valve</a:t>
            </a:r>
            <a:endParaRPr sz="870">
              <a:solidFill>
                <a:schemeClr val="dk1"/>
              </a:solidFill>
            </a:endParaRPr>
          </a:p>
          <a:p>
            <a:pPr indent="0" lvl="0" marL="0" rtl="0" algn="l">
              <a:lnSpc>
                <a:spcPct val="95000"/>
              </a:lnSpc>
              <a:spcBef>
                <a:spcPts val="0"/>
              </a:spcBef>
              <a:spcAft>
                <a:spcPts val="0"/>
              </a:spcAft>
              <a:buSzPts val="605"/>
              <a:buNone/>
            </a:pPr>
            <a:r>
              <a:rPr lang="en" sz="870">
                <a:solidFill>
                  <a:schemeClr val="dk1"/>
                </a:solidFill>
              </a:rPr>
              <a:t>Practical safety and testing</a:t>
            </a:r>
            <a:endParaRPr sz="870">
              <a:solidFill>
                <a:schemeClr val="dk1"/>
              </a:solidFill>
            </a:endParaRPr>
          </a:p>
          <a:p>
            <a:pPr indent="-12700" lvl="0" marL="355600" rtl="0" algn="l">
              <a:lnSpc>
                <a:spcPct val="95000"/>
              </a:lnSpc>
              <a:spcBef>
                <a:spcPts val="1200"/>
              </a:spcBef>
              <a:spcAft>
                <a:spcPts val="1200"/>
              </a:spcAft>
              <a:buSzPts val="605"/>
              <a:buNone/>
            </a:pPr>
            <a:r>
              <a:rPr lang="en" sz="705">
                <a:solidFill>
                  <a:schemeClr val="dk1"/>
                </a:solidFill>
                <a:latin typeface="Arial"/>
                <a:ea typeface="Arial"/>
                <a:cs typeface="Arial"/>
                <a:sym typeface="Arial"/>
              </a:rPr>
              <a:t>“Mojave Sphinx,” </a:t>
            </a:r>
            <a:r>
              <a:rPr i="1" lang="en" sz="705">
                <a:solidFill>
                  <a:schemeClr val="dk1"/>
                </a:solidFill>
                <a:latin typeface="Arial"/>
                <a:ea typeface="Arial"/>
                <a:cs typeface="Arial"/>
                <a:sym typeface="Arial"/>
              </a:rPr>
              <a:t>Half Cat Rocketry</a:t>
            </a:r>
            <a:r>
              <a:rPr lang="en" sz="705">
                <a:solidFill>
                  <a:schemeClr val="dk1"/>
                </a:solidFill>
                <a:latin typeface="Arial"/>
                <a:ea typeface="Arial"/>
                <a:cs typeface="Arial"/>
                <a:sym typeface="Arial"/>
              </a:rPr>
              <a:t> Available: https://www.halfcatrocketry.com/mojave-sphinx.</a:t>
            </a:r>
            <a:endParaRPr sz="870">
              <a:solidFill>
                <a:schemeClr val="dk1"/>
              </a:solidFill>
            </a:endParaRPr>
          </a:p>
        </p:txBody>
      </p:sp>
      <p:pic>
        <p:nvPicPr>
          <p:cNvPr id="233" name="Google Shape;233;p20"/>
          <p:cNvPicPr preferRelativeResize="0"/>
          <p:nvPr/>
        </p:nvPicPr>
        <p:blipFill>
          <a:blip r:embed="rId4">
            <a:alphaModFix/>
          </a:blip>
          <a:stretch>
            <a:fillRect/>
          </a:stretch>
        </p:blipFill>
        <p:spPr>
          <a:xfrm>
            <a:off x="4572000" y="1019875"/>
            <a:ext cx="1149625" cy="1737099"/>
          </a:xfrm>
          <a:prstGeom prst="rect">
            <a:avLst/>
          </a:prstGeom>
          <a:noFill/>
          <a:ln>
            <a:noFill/>
          </a:ln>
        </p:spPr>
      </p:pic>
      <p:sp>
        <p:nvSpPr>
          <p:cNvPr id="234" name="Google Shape;234;p20"/>
          <p:cNvSpPr txBox="1"/>
          <p:nvPr>
            <p:ph idx="1" type="body"/>
          </p:nvPr>
        </p:nvSpPr>
        <p:spPr>
          <a:xfrm>
            <a:off x="5804300" y="1049150"/>
            <a:ext cx="2949900" cy="16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870">
                <a:solidFill>
                  <a:schemeClr val="dk1"/>
                </a:solidFill>
              </a:rPr>
              <a:t>Rocket Propulsion Elements (9th edition)</a:t>
            </a:r>
            <a:endParaRPr sz="870">
              <a:solidFill>
                <a:schemeClr val="dk1"/>
              </a:solidFill>
            </a:endParaRPr>
          </a:p>
          <a:p>
            <a:pPr indent="-283845" lvl="0" marL="457200" rtl="0" algn="l">
              <a:spcBef>
                <a:spcPts val="0"/>
              </a:spcBef>
              <a:spcAft>
                <a:spcPts val="0"/>
              </a:spcAft>
              <a:buClr>
                <a:schemeClr val="dk1"/>
              </a:buClr>
              <a:buSzPts val="870"/>
              <a:buChar char="-"/>
            </a:pPr>
            <a:r>
              <a:rPr lang="en" sz="870">
                <a:solidFill>
                  <a:schemeClr val="dk1"/>
                </a:solidFill>
              </a:rPr>
              <a:t>Defined the fundamentals for rocket propulsion including nozzle theory, propellant analysis, and flight performance </a:t>
            </a:r>
            <a:endParaRPr sz="870">
              <a:solidFill>
                <a:schemeClr val="dk1"/>
              </a:solidFill>
            </a:endParaRPr>
          </a:p>
          <a:p>
            <a:pPr indent="0" lvl="0" marL="0" rtl="0" algn="l">
              <a:spcBef>
                <a:spcPts val="0"/>
              </a:spcBef>
              <a:spcAft>
                <a:spcPts val="0"/>
              </a:spcAft>
              <a:buSzPts val="605"/>
              <a:buNone/>
            </a:pPr>
            <a:r>
              <a:rPr lang="en" sz="870">
                <a:solidFill>
                  <a:schemeClr val="dk1"/>
                </a:solidFill>
              </a:rPr>
              <a:t>Helped us define parameters and understand the necessary equations for the motor.</a:t>
            </a:r>
            <a:endParaRPr sz="870">
              <a:solidFill>
                <a:schemeClr val="dk1"/>
              </a:solidFill>
            </a:endParaRPr>
          </a:p>
          <a:p>
            <a:pPr indent="-12700" lvl="0" marL="355600" rtl="0" algn="l">
              <a:spcBef>
                <a:spcPts val="1200"/>
              </a:spcBef>
              <a:spcAft>
                <a:spcPts val="0"/>
              </a:spcAft>
              <a:buClr>
                <a:schemeClr val="dk1"/>
              </a:buClr>
              <a:buSzPts val="605"/>
              <a:buFont typeface="Arial"/>
              <a:buNone/>
            </a:pPr>
            <a:r>
              <a:rPr lang="en" sz="705">
                <a:solidFill>
                  <a:schemeClr val="dk1"/>
                </a:solidFill>
                <a:latin typeface="Arial"/>
                <a:ea typeface="Arial"/>
                <a:cs typeface="Arial"/>
                <a:sym typeface="Arial"/>
              </a:rPr>
              <a:t>Sutton, G. P., and Biblarz, O., </a:t>
            </a:r>
            <a:r>
              <a:rPr i="1" lang="en" sz="705">
                <a:solidFill>
                  <a:schemeClr val="dk1"/>
                </a:solidFill>
                <a:latin typeface="Arial"/>
                <a:ea typeface="Arial"/>
                <a:cs typeface="Arial"/>
                <a:sym typeface="Arial"/>
              </a:rPr>
              <a:t>Rocket Propulsion Elements, Ninth Edition</a:t>
            </a:r>
            <a:r>
              <a:rPr lang="en" sz="705">
                <a:solidFill>
                  <a:schemeClr val="dk1"/>
                </a:solidFill>
                <a:latin typeface="Arial"/>
                <a:ea typeface="Arial"/>
                <a:cs typeface="Arial"/>
                <a:sym typeface="Arial"/>
              </a:rPr>
              <a:t>, John Wiley &amp; Sons (US), 2017.</a:t>
            </a:r>
            <a:endParaRPr sz="705">
              <a:solidFill>
                <a:schemeClr val="dk1"/>
              </a:solidFill>
              <a:latin typeface="Arial"/>
              <a:ea typeface="Arial"/>
              <a:cs typeface="Arial"/>
              <a:sym typeface="Arial"/>
            </a:endParaRPr>
          </a:p>
          <a:p>
            <a:pPr indent="0" lvl="0" marL="0" rtl="0" algn="l">
              <a:spcBef>
                <a:spcPts val="0"/>
              </a:spcBef>
              <a:spcAft>
                <a:spcPts val="1200"/>
              </a:spcAft>
              <a:buSzPts val="605"/>
              <a:buNone/>
            </a:pPr>
            <a:r>
              <a:t/>
            </a:r>
            <a:endParaRPr sz="770">
              <a:solidFill>
                <a:schemeClr val="dk1"/>
              </a:solidFill>
            </a:endParaRPr>
          </a:p>
        </p:txBody>
      </p:sp>
      <p:pic>
        <p:nvPicPr>
          <p:cNvPr id="235" name="Google Shape;235;p20"/>
          <p:cNvPicPr preferRelativeResize="0"/>
          <p:nvPr/>
        </p:nvPicPr>
        <p:blipFill>
          <a:blip r:embed="rId5">
            <a:alphaModFix/>
          </a:blip>
          <a:stretch>
            <a:fillRect/>
          </a:stretch>
        </p:blipFill>
        <p:spPr>
          <a:xfrm>
            <a:off x="327701" y="1049150"/>
            <a:ext cx="1449300" cy="1828600"/>
          </a:xfrm>
          <a:prstGeom prst="rect">
            <a:avLst/>
          </a:prstGeom>
          <a:noFill/>
          <a:ln>
            <a:noFill/>
          </a:ln>
        </p:spPr>
      </p:pic>
      <p:pic>
        <p:nvPicPr>
          <p:cNvPr id="236" name="Google Shape;236;p20"/>
          <p:cNvPicPr preferRelativeResize="0"/>
          <p:nvPr/>
        </p:nvPicPr>
        <p:blipFill>
          <a:blip r:embed="rId6">
            <a:alphaModFix/>
          </a:blip>
          <a:stretch>
            <a:fillRect/>
          </a:stretch>
        </p:blipFill>
        <p:spPr>
          <a:xfrm rot="-3">
            <a:off x="4464481" y="2877751"/>
            <a:ext cx="1364655" cy="1933925"/>
          </a:xfrm>
          <a:prstGeom prst="rect">
            <a:avLst/>
          </a:prstGeom>
          <a:noFill/>
          <a:ln>
            <a:noFill/>
          </a:ln>
        </p:spPr>
      </p:pic>
      <p:sp>
        <p:nvSpPr>
          <p:cNvPr id="237" name="Google Shape;237;p20"/>
          <p:cNvSpPr txBox="1"/>
          <p:nvPr>
            <p:ph idx="1" type="body"/>
          </p:nvPr>
        </p:nvSpPr>
        <p:spPr>
          <a:xfrm>
            <a:off x="5895825" y="2965250"/>
            <a:ext cx="2949900" cy="16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n" sz="800">
                <a:solidFill>
                  <a:schemeClr val="dk1"/>
                </a:solidFill>
              </a:rPr>
              <a:t>Space Propulsion Analysis and Design</a:t>
            </a:r>
            <a:endParaRPr sz="800">
              <a:solidFill>
                <a:schemeClr val="dk1"/>
              </a:solidFill>
            </a:endParaRPr>
          </a:p>
          <a:p>
            <a:pPr indent="-279400" lvl="0" marL="914400" rtl="0" algn="l">
              <a:spcBef>
                <a:spcPts val="0"/>
              </a:spcBef>
              <a:spcAft>
                <a:spcPts val="0"/>
              </a:spcAft>
              <a:buClr>
                <a:schemeClr val="dk1"/>
              </a:buClr>
              <a:buSzPts val="800"/>
              <a:buChar char="-"/>
            </a:pPr>
            <a:r>
              <a:rPr lang="en" sz="800">
                <a:solidFill>
                  <a:schemeClr val="dk1"/>
                </a:solidFill>
              </a:rPr>
              <a:t>Chapter 7 talks about hybrid rocket propulsions.</a:t>
            </a:r>
            <a:endParaRPr sz="800">
              <a:solidFill>
                <a:schemeClr val="dk1"/>
              </a:solidFill>
            </a:endParaRPr>
          </a:p>
          <a:p>
            <a:pPr indent="0" lvl="0" marL="0" rtl="0" algn="l">
              <a:spcBef>
                <a:spcPts val="0"/>
              </a:spcBef>
              <a:spcAft>
                <a:spcPts val="0"/>
              </a:spcAft>
              <a:buSzPts val="275"/>
              <a:buNone/>
            </a:pPr>
            <a:r>
              <a:rPr lang="en" sz="800">
                <a:solidFill>
                  <a:schemeClr val="dk1"/>
                </a:solidFill>
              </a:rPr>
              <a:t>Helped us define basic parameters of said hybrid engine. Provided basic information about internal ballistics utilizing regression rates, modelling, and burning rate equations. </a:t>
            </a:r>
            <a:endParaRPr sz="800">
              <a:solidFill>
                <a:schemeClr val="dk1"/>
              </a:solidFill>
            </a:endParaRPr>
          </a:p>
          <a:p>
            <a:pPr indent="-12700" lvl="0" marL="355600" rtl="0" algn="l">
              <a:spcBef>
                <a:spcPts val="1200"/>
              </a:spcBef>
              <a:spcAft>
                <a:spcPts val="0"/>
              </a:spcAft>
              <a:buClr>
                <a:schemeClr val="dk1"/>
              </a:buClr>
              <a:buSzPts val="275"/>
              <a:buFont typeface="Arial"/>
              <a:buNone/>
            </a:pPr>
            <a:r>
              <a:rPr lang="en" sz="800">
                <a:solidFill>
                  <a:schemeClr val="dk1"/>
                </a:solidFill>
                <a:latin typeface="Arial"/>
                <a:ea typeface="Arial"/>
                <a:cs typeface="Arial"/>
                <a:sym typeface="Arial"/>
              </a:rPr>
              <a:t>Humble, R. W., Henry, G. N., and Larson, W. J., </a:t>
            </a:r>
            <a:r>
              <a:rPr i="1" lang="en" sz="800">
                <a:solidFill>
                  <a:schemeClr val="dk1"/>
                </a:solidFill>
                <a:latin typeface="Arial"/>
                <a:ea typeface="Arial"/>
                <a:cs typeface="Arial"/>
                <a:sym typeface="Arial"/>
              </a:rPr>
              <a:t>Space Propulsion Analysis and design</a:t>
            </a:r>
            <a:r>
              <a:rPr lang="en" sz="800">
                <a:solidFill>
                  <a:schemeClr val="dk1"/>
                </a:solidFill>
                <a:latin typeface="Arial"/>
                <a:ea typeface="Arial"/>
                <a:cs typeface="Arial"/>
                <a:sym typeface="Arial"/>
              </a:rPr>
              <a:t>, New York: McGraw-Hill, 2007.</a:t>
            </a:r>
            <a:endParaRPr sz="800">
              <a:solidFill>
                <a:schemeClr val="dk1"/>
              </a:solidFill>
              <a:latin typeface="Arial"/>
              <a:ea typeface="Arial"/>
              <a:cs typeface="Arial"/>
              <a:sym typeface="Arial"/>
            </a:endParaRPr>
          </a:p>
          <a:p>
            <a:pPr indent="0" lvl="0" marL="0" rtl="0" algn="l">
              <a:spcBef>
                <a:spcPts val="0"/>
              </a:spcBef>
              <a:spcAft>
                <a:spcPts val="1200"/>
              </a:spcAft>
              <a:buSzPts val="275"/>
              <a:buNone/>
            </a:pPr>
            <a:r>
              <a:t/>
            </a:r>
            <a:endParaRPr sz="350">
              <a:solidFill>
                <a:schemeClr val="dk1"/>
              </a:solidFill>
            </a:endParaRPr>
          </a:p>
        </p:txBody>
      </p:sp>
      <p:sp>
        <p:nvSpPr>
          <p:cNvPr id="238" name="Google Shape;238;p20"/>
          <p:cNvSpPr txBox="1"/>
          <p:nvPr/>
        </p:nvSpPr>
        <p:spPr>
          <a:xfrm>
            <a:off x="0" y="4663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Electronic Sensors</a:t>
            </a:r>
            <a:endParaRPr/>
          </a:p>
        </p:txBody>
      </p:sp>
      <p:sp>
        <p:nvSpPr>
          <p:cNvPr id="1001" name="Google Shape;1001;p9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to measure real-time response</a:t>
            </a:r>
            <a:endParaRPr/>
          </a:p>
          <a:p>
            <a:pPr indent="0" lvl="0" marL="0" rtl="0" algn="l">
              <a:spcBef>
                <a:spcPts val="1200"/>
              </a:spcBef>
              <a:spcAft>
                <a:spcPts val="0"/>
              </a:spcAft>
              <a:buNone/>
            </a:pPr>
            <a:r>
              <a:rPr lang="en"/>
              <a:t>WIKA A-10 Pressure </a:t>
            </a:r>
            <a:r>
              <a:rPr lang="en"/>
              <a:t>Transducer</a:t>
            </a:r>
            <a:endParaRPr/>
          </a:p>
          <a:p>
            <a:pPr indent="-317500" lvl="0" marL="457200" rtl="0" algn="l">
              <a:spcBef>
                <a:spcPts val="1200"/>
              </a:spcBef>
              <a:spcAft>
                <a:spcPts val="0"/>
              </a:spcAft>
              <a:buSzPts val="1400"/>
              <a:buChar char="●"/>
            </a:pPr>
            <a:r>
              <a:rPr lang="en"/>
              <a:t>Already available stock</a:t>
            </a:r>
            <a:endParaRPr/>
          </a:p>
          <a:p>
            <a:pPr indent="-317500" lvl="0" marL="457200" rtl="0" algn="l">
              <a:spcBef>
                <a:spcPts val="0"/>
              </a:spcBef>
              <a:spcAft>
                <a:spcPts val="0"/>
              </a:spcAft>
              <a:buSzPts val="1400"/>
              <a:buChar char="●"/>
            </a:pPr>
            <a:r>
              <a:rPr lang="en"/>
              <a:t>Precalibrated and rated to 1000 psi</a:t>
            </a:r>
            <a:endParaRPr/>
          </a:p>
          <a:p>
            <a:pPr indent="-317500" lvl="0" marL="457200" rtl="0" algn="l">
              <a:spcBef>
                <a:spcPts val="0"/>
              </a:spcBef>
              <a:spcAft>
                <a:spcPts val="0"/>
              </a:spcAft>
              <a:buSzPts val="1400"/>
              <a:buChar char="●"/>
            </a:pPr>
            <a:r>
              <a:rPr lang="en"/>
              <a:t>4-20 mA signal</a:t>
            </a:r>
            <a:endParaRPr/>
          </a:p>
          <a:p>
            <a:pPr indent="0" lvl="0" marL="0" rtl="0" algn="l">
              <a:spcBef>
                <a:spcPts val="1200"/>
              </a:spcBef>
              <a:spcAft>
                <a:spcPts val="0"/>
              </a:spcAft>
              <a:buNone/>
            </a:pPr>
            <a:r>
              <a:rPr lang="en"/>
              <a:t>K Type thermocouple</a:t>
            </a:r>
            <a:endParaRPr/>
          </a:p>
          <a:p>
            <a:pPr indent="-317500" lvl="0" marL="457200" rtl="0" algn="l">
              <a:spcBef>
                <a:spcPts val="1200"/>
              </a:spcBef>
              <a:spcAft>
                <a:spcPts val="0"/>
              </a:spcAft>
              <a:buSzPts val="1400"/>
              <a:buChar char="●"/>
            </a:pPr>
            <a:r>
              <a:rPr lang="en"/>
              <a:t>Oxidizer temperature monitoring</a:t>
            </a:r>
            <a:endParaRPr/>
          </a:p>
          <a:p>
            <a:pPr indent="-317500" lvl="0" marL="457200" rtl="0" algn="l">
              <a:spcBef>
                <a:spcPts val="0"/>
              </a:spcBef>
              <a:spcAft>
                <a:spcPts val="0"/>
              </a:spcAft>
              <a:buSzPts val="1400"/>
              <a:buChar char="●"/>
            </a:pPr>
            <a:r>
              <a:rPr lang="en"/>
              <a:t>-6-20 mV signal</a:t>
            </a:r>
            <a:endParaRPr/>
          </a:p>
        </p:txBody>
      </p:sp>
      <p:pic>
        <p:nvPicPr>
          <p:cNvPr id="1002" name="Google Shape;1002;p92"/>
          <p:cNvPicPr preferRelativeResize="0"/>
          <p:nvPr/>
        </p:nvPicPr>
        <p:blipFill>
          <a:blip r:embed="rId3">
            <a:alphaModFix/>
          </a:blip>
          <a:stretch>
            <a:fillRect/>
          </a:stretch>
        </p:blipFill>
        <p:spPr>
          <a:xfrm>
            <a:off x="5442025" y="672275"/>
            <a:ext cx="1781300" cy="1781300"/>
          </a:xfrm>
          <a:prstGeom prst="rect">
            <a:avLst/>
          </a:prstGeom>
          <a:noFill/>
          <a:ln>
            <a:noFill/>
          </a:ln>
        </p:spPr>
      </p:pic>
      <p:pic>
        <p:nvPicPr>
          <p:cNvPr id="1003" name="Google Shape;1003;p92"/>
          <p:cNvPicPr preferRelativeResize="0"/>
          <p:nvPr/>
        </p:nvPicPr>
        <p:blipFill>
          <a:blip r:embed="rId4">
            <a:alphaModFix/>
          </a:blip>
          <a:stretch>
            <a:fillRect/>
          </a:stretch>
        </p:blipFill>
        <p:spPr>
          <a:xfrm>
            <a:off x="5247175" y="2606000"/>
            <a:ext cx="2849529" cy="2180526"/>
          </a:xfrm>
          <a:prstGeom prst="rect">
            <a:avLst/>
          </a:prstGeom>
          <a:noFill/>
          <a:ln>
            <a:noFill/>
          </a:ln>
        </p:spPr>
      </p:pic>
      <p:sp>
        <p:nvSpPr>
          <p:cNvPr id="1004" name="Google Shape;1004;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5" name="Google Shape;1005;p9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Sensors</a:t>
            </a:r>
            <a:endParaRPr/>
          </a:p>
        </p:txBody>
      </p:sp>
      <p:sp>
        <p:nvSpPr>
          <p:cNvPr id="1011" name="Google Shape;1011;p9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addition to the analog sensors, analog sensors are used as a low cost alternative where precise, time sensitive data is not needed.</a:t>
            </a:r>
            <a:endParaRPr/>
          </a:p>
          <a:p>
            <a:pPr indent="0" lvl="0" marL="0" rtl="0" algn="l">
              <a:spcBef>
                <a:spcPts val="1200"/>
              </a:spcBef>
              <a:spcAft>
                <a:spcPts val="1200"/>
              </a:spcAft>
              <a:buNone/>
            </a:pPr>
            <a:r>
              <a:rPr lang="en"/>
              <a:t>Analog pressure gages recorded via video capture on </a:t>
            </a:r>
            <a:r>
              <a:rPr lang="en"/>
              <a:t>smartphones, and processed through vernier video analysis or python.</a:t>
            </a:r>
            <a:endParaRPr/>
          </a:p>
        </p:txBody>
      </p:sp>
      <p:pic>
        <p:nvPicPr>
          <p:cNvPr id="1012" name="Google Shape;1012;p93"/>
          <p:cNvPicPr preferRelativeResize="0"/>
          <p:nvPr/>
        </p:nvPicPr>
        <p:blipFill>
          <a:blip r:embed="rId3">
            <a:alphaModFix/>
          </a:blip>
          <a:stretch>
            <a:fillRect/>
          </a:stretch>
        </p:blipFill>
        <p:spPr>
          <a:xfrm>
            <a:off x="4713100" y="950188"/>
            <a:ext cx="3212210" cy="3820976"/>
          </a:xfrm>
          <a:prstGeom prst="rect">
            <a:avLst/>
          </a:prstGeom>
          <a:noFill/>
          <a:ln>
            <a:noFill/>
          </a:ln>
        </p:spPr>
      </p:pic>
      <p:sp>
        <p:nvSpPr>
          <p:cNvPr id="1013" name="Google Shape;1013;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4" name="Google Shape;1014;p9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 </a:t>
            </a:r>
            <a:r>
              <a:rPr lang="en"/>
              <a:t>Safety</a:t>
            </a:r>
            <a:r>
              <a:rPr lang="en"/>
              <a:t> System</a:t>
            </a:r>
            <a:endParaRPr/>
          </a:p>
        </p:txBody>
      </p:sp>
      <p:sp>
        <p:nvSpPr>
          <p:cNvPr id="1020" name="Google Shape;1020;p9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system only has one place where liquified gas can accumulate which is equipped with a </a:t>
            </a:r>
            <a:r>
              <a:rPr lang="en"/>
              <a:t>safety</a:t>
            </a:r>
            <a:r>
              <a:rPr lang="en"/>
              <a:t> pressure relief valve to prevent from system going critical</a:t>
            </a:r>
            <a:endParaRPr/>
          </a:p>
          <a:p>
            <a:pPr indent="0" lvl="0" marL="0" rtl="0" algn="l">
              <a:spcBef>
                <a:spcPts val="1200"/>
              </a:spcBef>
              <a:spcAft>
                <a:spcPts val="0"/>
              </a:spcAft>
              <a:buNone/>
            </a:pPr>
            <a:r>
              <a:rPr lang="en"/>
              <a:t>Used 1000 psi adjustable pressure relief valve from previous year REU project.</a:t>
            </a:r>
            <a:endParaRPr/>
          </a:p>
          <a:p>
            <a:pPr indent="0" lvl="0" marL="0" rtl="0" algn="l">
              <a:spcBef>
                <a:spcPts val="1200"/>
              </a:spcBef>
              <a:spcAft>
                <a:spcPts val="1200"/>
              </a:spcAft>
              <a:buNone/>
            </a:pPr>
            <a:r>
              <a:rPr lang="en"/>
              <a:t>All trap points are also equipped with manual ball pressure relief valves.</a:t>
            </a:r>
            <a:endParaRPr/>
          </a:p>
        </p:txBody>
      </p:sp>
      <p:pic>
        <p:nvPicPr>
          <p:cNvPr id="1021" name="Google Shape;1021;p94"/>
          <p:cNvPicPr preferRelativeResize="0"/>
          <p:nvPr/>
        </p:nvPicPr>
        <p:blipFill>
          <a:blip r:embed="rId3">
            <a:alphaModFix/>
          </a:blip>
          <a:stretch>
            <a:fillRect/>
          </a:stretch>
        </p:blipFill>
        <p:spPr>
          <a:xfrm>
            <a:off x="5430600" y="914913"/>
            <a:ext cx="2149298" cy="3820974"/>
          </a:xfrm>
          <a:prstGeom prst="rect">
            <a:avLst/>
          </a:prstGeom>
          <a:noFill/>
          <a:ln>
            <a:noFill/>
          </a:ln>
        </p:spPr>
      </p:pic>
      <p:sp>
        <p:nvSpPr>
          <p:cNvPr id="1022" name="Google Shape;1022;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3" name="Google Shape;1023;p94"/>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Hydrostatic Testing Loop</a:t>
            </a:r>
            <a:endParaRPr/>
          </a:p>
        </p:txBody>
      </p:sp>
      <p:sp>
        <p:nvSpPr>
          <p:cNvPr id="1029" name="Google Shape;1029;p9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hydrostatic test can be used to validate system can maintain pressure. First 4 test nondestructive, 5th test is </a:t>
            </a:r>
            <a:r>
              <a:rPr lang="en"/>
              <a:t>destructive</a:t>
            </a:r>
            <a:r>
              <a:rPr lang="en"/>
              <a:t> of the chamber.</a:t>
            </a:r>
            <a:endParaRPr/>
          </a:p>
          <a:p>
            <a:pPr indent="0" lvl="0" marL="0" rtl="0" algn="l">
              <a:spcBef>
                <a:spcPts val="1200"/>
              </a:spcBef>
              <a:spcAft>
                <a:spcPts val="0"/>
              </a:spcAft>
              <a:buNone/>
            </a:pPr>
            <a:r>
              <a:rPr lang="en"/>
              <a:t>Using a REX 6GDU5 hydrostatic pump to reduce variance from grainger.</a:t>
            </a:r>
            <a:endParaRPr/>
          </a:p>
          <a:p>
            <a:pPr indent="0" lvl="0" marL="0" rtl="0" algn="l">
              <a:spcBef>
                <a:spcPts val="1200"/>
              </a:spcBef>
              <a:spcAft>
                <a:spcPts val="0"/>
              </a:spcAft>
              <a:buNone/>
            </a:pPr>
            <a:r>
              <a:rPr lang="en"/>
              <a:t>Monitor pressure drops on</a:t>
            </a:r>
            <a:br>
              <a:rPr lang="en"/>
            </a:br>
            <a:r>
              <a:rPr lang="en"/>
              <a:t>transducers to ensure that </a:t>
            </a:r>
            <a:br>
              <a:rPr lang="en"/>
            </a:br>
            <a:r>
              <a:rPr lang="en"/>
              <a:t>the system has no leaks</a:t>
            </a:r>
            <a:endParaRPr/>
          </a:p>
          <a:p>
            <a:pPr indent="0" lvl="0" marL="0" rtl="0" algn="l">
              <a:spcBef>
                <a:spcPts val="1200"/>
              </a:spcBef>
              <a:spcAft>
                <a:spcPts val="1200"/>
              </a:spcAft>
              <a:buNone/>
            </a:pPr>
            <a:r>
              <a:rPr lang="en"/>
              <a:t>50’ standoff distance</a:t>
            </a:r>
            <a:endParaRPr/>
          </a:p>
        </p:txBody>
      </p:sp>
      <p:pic>
        <p:nvPicPr>
          <p:cNvPr id="1030" name="Google Shape;1030;p95"/>
          <p:cNvPicPr preferRelativeResize="0"/>
          <p:nvPr/>
        </p:nvPicPr>
        <p:blipFill>
          <a:blip r:embed="rId3">
            <a:alphaModFix/>
          </a:blip>
          <a:stretch>
            <a:fillRect/>
          </a:stretch>
        </p:blipFill>
        <p:spPr>
          <a:xfrm>
            <a:off x="5772298" y="73925"/>
            <a:ext cx="3219399" cy="4995626"/>
          </a:xfrm>
          <a:prstGeom prst="rect">
            <a:avLst/>
          </a:prstGeom>
          <a:noFill/>
          <a:ln>
            <a:noFill/>
          </a:ln>
        </p:spPr>
      </p:pic>
      <p:pic>
        <p:nvPicPr>
          <p:cNvPr id="1031" name="Google Shape;1031;p95"/>
          <p:cNvPicPr preferRelativeResize="0"/>
          <p:nvPr/>
        </p:nvPicPr>
        <p:blipFill>
          <a:blip r:embed="rId4">
            <a:alphaModFix/>
          </a:blip>
          <a:stretch>
            <a:fillRect/>
          </a:stretch>
        </p:blipFill>
        <p:spPr>
          <a:xfrm>
            <a:off x="3572100" y="3057475"/>
            <a:ext cx="1712100" cy="1712100"/>
          </a:xfrm>
          <a:prstGeom prst="rect">
            <a:avLst/>
          </a:prstGeom>
          <a:noFill/>
          <a:ln>
            <a:noFill/>
          </a:ln>
        </p:spPr>
      </p:pic>
      <p:sp>
        <p:nvSpPr>
          <p:cNvPr id="1032" name="Google Shape;1032;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33" name="Google Shape;1033;p9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Hydrostatic Testing Loop</a:t>
            </a:r>
            <a:endParaRPr/>
          </a:p>
        </p:txBody>
      </p:sp>
      <p:pic>
        <p:nvPicPr>
          <p:cNvPr id="1039" name="Google Shape;1039;p96"/>
          <p:cNvPicPr preferRelativeResize="0"/>
          <p:nvPr/>
        </p:nvPicPr>
        <p:blipFill>
          <a:blip r:embed="rId3">
            <a:alphaModFix/>
          </a:blip>
          <a:stretch>
            <a:fillRect/>
          </a:stretch>
        </p:blipFill>
        <p:spPr>
          <a:xfrm>
            <a:off x="5772298" y="73925"/>
            <a:ext cx="3219399" cy="4995626"/>
          </a:xfrm>
          <a:prstGeom prst="rect">
            <a:avLst/>
          </a:prstGeom>
          <a:noFill/>
          <a:ln>
            <a:noFill/>
          </a:ln>
        </p:spPr>
      </p:pic>
      <p:sp>
        <p:nvSpPr>
          <p:cNvPr id="1040" name="Google Shape;1040;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1" name="Google Shape;1041;p96"/>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Cold Flow and Blowdown Testing</a:t>
            </a:r>
            <a:endParaRPr/>
          </a:p>
        </p:txBody>
      </p:sp>
      <p:sp>
        <p:nvSpPr>
          <p:cNvPr id="1047" name="Google Shape;1047;p9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Nitrous Cold flow test will be conducted to ensure system functions as intended &amp; to observe the blowdown of the tank.</a:t>
            </a:r>
            <a:endParaRPr/>
          </a:p>
          <a:p>
            <a:pPr indent="0" lvl="0" marL="0" rtl="0" algn="l">
              <a:spcBef>
                <a:spcPts val="1200"/>
              </a:spcBef>
              <a:spcAft>
                <a:spcPts val="0"/>
              </a:spcAft>
              <a:buNone/>
            </a:pPr>
            <a:r>
              <a:rPr lang="en"/>
              <a:t>Pressure transducer on Nitrous fill line will be monitored to get pressure data over time.</a:t>
            </a:r>
            <a:endParaRPr/>
          </a:p>
          <a:p>
            <a:pPr indent="0" lvl="0" marL="0" rtl="0" algn="l">
              <a:spcBef>
                <a:spcPts val="1200"/>
              </a:spcBef>
              <a:spcAft>
                <a:spcPts val="0"/>
              </a:spcAft>
              <a:buNone/>
            </a:pPr>
            <a:r>
              <a:rPr lang="en"/>
              <a:t>Dump valve on fill line should be opened at any point to vent excess pressure.</a:t>
            </a:r>
            <a:endParaRPr/>
          </a:p>
          <a:p>
            <a:pPr indent="0" lvl="0" marL="0" rtl="0" algn="l">
              <a:spcBef>
                <a:spcPts val="1200"/>
              </a:spcBef>
              <a:spcAft>
                <a:spcPts val="1200"/>
              </a:spcAft>
              <a:buNone/>
            </a:pPr>
            <a:r>
              <a:rPr lang="en"/>
              <a:t>50’ standoff distance</a:t>
            </a:r>
            <a:endParaRPr/>
          </a:p>
        </p:txBody>
      </p:sp>
      <p:sp>
        <p:nvSpPr>
          <p:cNvPr id="1048" name="Google Shape;1048;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9" name="Google Shape;1049;p9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050" name="Google Shape;1050;p97"/>
          <p:cNvPicPr preferRelativeResize="0"/>
          <p:nvPr/>
        </p:nvPicPr>
        <p:blipFill>
          <a:blip r:embed="rId3">
            <a:alphaModFix/>
          </a:blip>
          <a:stretch>
            <a:fillRect/>
          </a:stretch>
        </p:blipFill>
        <p:spPr>
          <a:xfrm>
            <a:off x="5052381" y="690775"/>
            <a:ext cx="3140669" cy="43660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Compressed Gasses Sourcing</a:t>
            </a:r>
            <a:endParaRPr/>
          </a:p>
        </p:txBody>
      </p:sp>
      <p:sp>
        <p:nvSpPr>
          <p:cNvPr id="1056" name="Google Shape;1056;p98"/>
          <p:cNvSpPr txBox="1"/>
          <p:nvPr>
            <p:ph idx="1" type="body"/>
          </p:nvPr>
        </p:nvSpPr>
        <p:spPr>
          <a:xfrm>
            <a:off x="311700" y="1152475"/>
            <a:ext cx="384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can use disposable co2 </a:t>
            </a:r>
            <a:r>
              <a:rPr lang="en">
                <a:solidFill>
                  <a:schemeClr val="dk1"/>
                </a:solidFill>
              </a:rPr>
              <a:t>cartridges</a:t>
            </a:r>
            <a:r>
              <a:rPr lang="en">
                <a:solidFill>
                  <a:schemeClr val="dk1"/>
                </a:solidFill>
              </a:rPr>
              <a:t> for </a:t>
            </a:r>
            <a:r>
              <a:rPr lang="en">
                <a:solidFill>
                  <a:schemeClr val="dk1"/>
                </a:solidFill>
              </a:rPr>
              <a:t>initial</a:t>
            </a:r>
            <a:r>
              <a:rPr lang="en">
                <a:solidFill>
                  <a:schemeClr val="dk1"/>
                </a:solidFill>
              </a:rPr>
              <a:t> tests</a:t>
            </a:r>
            <a:endParaRPr>
              <a:solidFill>
                <a:schemeClr val="dk1"/>
              </a:solidFill>
            </a:endParaRPr>
          </a:p>
          <a:p>
            <a:pPr indent="0" lvl="0" marL="0" rtl="0" algn="l">
              <a:spcBef>
                <a:spcPts val="1200"/>
              </a:spcBef>
              <a:spcAft>
                <a:spcPts val="0"/>
              </a:spcAft>
              <a:buNone/>
            </a:pPr>
            <a:r>
              <a:rPr lang="en">
                <a:solidFill>
                  <a:schemeClr val="dk1"/>
                </a:solidFill>
              </a:rPr>
              <a:t>Nitrous fill at start of day</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10 lb Nitrous tank is large enough to be good for multiple tests. (Summit racing, Arlington Texas)</a:t>
            </a:r>
            <a:endParaRPr>
              <a:solidFill>
                <a:schemeClr val="dk1"/>
              </a:solidFill>
            </a:endParaRPr>
          </a:p>
        </p:txBody>
      </p:sp>
      <p:sp>
        <p:nvSpPr>
          <p:cNvPr id="1057" name="Google Shape;1057;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58" name="Google Shape;1058;p9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059" name="Google Shape;1059;p98"/>
          <p:cNvPicPr preferRelativeResize="0"/>
          <p:nvPr/>
        </p:nvPicPr>
        <p:blipFill>
          <a:blip r:embed="rId4">
            <a:alphaModFix/>
          </a:blip>
          <a:stretch>
            <a:fillRect/>
          </a:stretch>
        </p:blipFill>
        <p:spPr>
          <a:xfrm>
            <a:off x="4343250" y="1017725"/>
            <a:ext cx="4677902" cy="2748740"/>
          </a:xfrm>
          <a:prstGeom prst="rect">
            <a:avLst/>
          </a:prstGeom>
          <a:noFill/>
          <a:ln>
            <a:noFill/>
          </a:ln>
        </p:spPr>
      </p:pic>
      <p:sp>
        <p:nvSpPr>
          <p:cNvPr id="1060" name="Google Shape;1060;p98"/>
          <p:cNvSpPr txBox="1"/>
          <p:nvPr/>
        </p:nvSpPr>
        <p:spPr>
          <a:xfrm>
            <a:off x="4161300" y="3923050"/>
            <a:ext cx="510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DM Mono"/>
                <a:ea typeface="DM Mono"/>
                <a:cs typeface="DM Mono"/>
                <a:sym typeface="DM Mono"/>
              </a:rPr>
              <a:t>Cite: https://www.summitracing.com/</a:t>
            </a:r>
            <a:endParaRPr sz="1500">
              <a:solidFill>
                <a:schemeClr val="dk1"/>
              </a:solidFill>
              <a:latin typeface="DM Mono"/>
              <a:ea typeface="DM Mono"/>
              <a:cs typeface="DM Mono"/>
              <a:sym typeface="DM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Nitrous Oxide Safety</a:t>
            </a:r>
            <a:endParaRPr/>
          </a:p>
        </p:txBody>
      </p:sp>
      <p:sp>
        <p:nvSpPr>
          <p:cNvPr id="1066" name="Google Shape;1066;p99"/>
          <p:cNvSpPr txBox="1"/>
          <p:nvPr>
            <p:ph idx="1" type="body"/>
          </p:nvPr>
        </p:nvSpPr>
        <p:spPr>
          <a:xfrm>
            <a:off x="311700" y="1152475"/>
            <a:ext cx="3999900" cy="224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u="sng">
                <a:solidFill>
                  <a:schemeClr val="dk1"/>
                </a:solidFill>
              </a:rPr>
              <a:t>Signal Word</a:t>
            </a:r>
            <a:br>
              <a:rPr lang="en">
                <a:solidFill>
                  <a:schemeClr val="dk1"/>
                </a:solidFill>
              </a:rPr>
            </a:br>
            <a:r>
              <a:rPr lang="en">
                <a:solidFill>
                  <a:schemeClr val="dk1"/>
                </a:solidFill>
              </a:rPr>
              <a:t>DANGER</a:t>
            </a:r>
            <a:endParaRPr>
              <a:solidFill>
                <a:schemeClr val="dk1"/>
              </a:solidFill>
            </a:endParaRPr>
          </a:p>
          <a:p>
            <a:pPr indent="0" lvl="0" marL="0" rtl="0" algn="l">
              <a:spcBef>
                <a:spcPts val="1200"/>
              </a:spcBef>
              <a:spcAft>
                <a:spcPts val="1200"/>
              </a:spcAft>
              <a:buNone/>
            </a:pPr>
            <a:r>
              <a:rPr lang="en" u="sng">
                <a:solidFill>
                  <a:schemeClr val="dk1"/>
                </a:solidFill>
              </a:rPr>
              <a:t>Hazards</a:t>
            </a:r>
            <a:br>
              <a:rPr lang="en">
                <a:solidFill>
                  <a:schemeClr val="dk1"/>
                </a:solidFill>
              </a:rPr>
            </a:br>
            <a:r>
              <a:rPr lang="en">
                <a:solidFill>
                  <a:schemeClr val="dk1"/>
                </a:solidFill>
              </a:rPr>
              <a:t>May cause or intensify fire; oxidizer.</a:t>
            </a:r>
            <a:br>
              <a:rPr lang="en">
                <a:solidFill>
                  <a:schemeClr val="dk1"/>
                </a:solidFill>
              </a:rPr>
            </a:br>
            <a:r>
              <a:rPr lang="en">
                <a:solidFill>
                  <a:schemeClr val="dk1"/>
                </a:solidFill>
              </a:rPr>
              <a:t>Contains gas under pressure; may explode if heated.</a:t>
            </a:r>
            <a:br>
              <a:rPr lang="en">
                <a:solidFill>
                  <a:schemeClr val="dk1"/>
                </a:solidFill>
              </a:rPr>
            </a:br>
            <a:r>
              <a:rPr lang="en">
                <a:solidFill>
                  <a:schemeClr val="dk1"/>
                </a:solidFill>
              </a:rPr>
              <a:t>May cause drowsiness or dizziness.</a:t>
            </a:r>
            <a:br>
              <a:rPr lang="en">
                <a:solidFill>
                  <a:schemeClr val="dk1"/>
                </a:solidFill>
              </a:rPr>
            </a:br>
            <a:r>
              <a:rPr lang="en">
                <a:solidFill>
                  <a:schemeClr val="dk1"/>
                </a:solidFill>
              </a:rPr>
              <a:t>May displace oxygen and cause rapid suffocation.</a:t>
            </a:r>
            <a:endParaRPr>
              <a:solidFill>
                <a:schemeClr val="dk1"/>
              </a:solidFill>
            </a:endParaRPr>
          </a:p>
        </p:txBody>
      </p:sp>
      <p:sp>
        <p:nvSpPr>
          <p:cNvPr id="1067" name="Google Shape;1067;p99"/>
          <p:cNvSpPr txBox="1"/>
          <p:nvPr>
            <p:ph idx="2" type="body"/>
          </p:nvPr>
        </p:nvSpPr>
        <p:spPr>
          <a:xfrm>
            <a:off x="4832400" y="944800"/>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u="sng">
                <a:solidFill>
                  <a:schemeClr val="dk1"/>
                </a:solidFill>
              </a:rPr>
              <a:t>Precautionary Statements </a:t>
            </a:r>
            <a:endParaRPr>
              <a:solidFill>
                <a:schemeClr val="dk1"/>
              </a:solidFill>
            </a:endParaRPr>
          </a:p>
          <a:p>
            <a:pPr indent="0" lvl="0" marL="0" rtl="0" algn="l">
              <a:spcBef>
                <a:spcPts val="1200"/>
              </a:spcBef>
              <a:spcAft>
                <a:spcPts val="1200"/>
              </a:spcAft>
              <a:buNone/>
            </a:pPr>
            <a:r>
              <a:rPr lang="en">
                <a:solidFill>
                  <a:schemeClr val="dk1"/>
                </a:solidFill>
              </a:rPr>
              <a:t>Read label before use. Keep out of reach of children. If medical advice is needed, have product container or label at hand. Close valve after each use and when empty. Use equipment rated for cylinder pressure. Do not open valve until connected to equipment prepared for use. Use a back flow preventative device in the piping. Use only equipment of compatible materials of construction. Open valve slowly. Use only with equipment cleaned for Oxygen service. Always keep container in upright position.</a:t>
            </a:r>
            <a:endParaRPr>
              <a:solidFill>
                <a:schemeClr val="dk1"/>
              </a:solidFill>
            </a:endParaRPr>
          </a:p>
        </p:txBody>
      </p:sp>
      <p:sp>
        <p:nvSpPr>
          <p:cNvPr id="1068" name="Google Shape;1068;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9" name="Google Shape;1069;p99"/>
          <p:cNvSpPr txBox="1"/>
          <p:nvPr>
            <p:ph idx="2" type="body"/>
          </p:nvPr>
        </p:nvSpPr>
        <p:spPr>
          <a:xfrm>
            <a:off x="4797825" y="4450900"/>
            <a:ext cx="1984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00">
                <a:solidFill>
                  <a:schemeClr val="dk1"/>
                </a:solidFill>
              </a:rPr>
              <a:t>* Nitrous SDS</a:t>
            </a:r>
            <a:endParaRPr sz="1000">
              <a:solidFill>
                <a:schemeClr val="dk1"/>
              </a:solidFill>
            </a:endParaRPr>
          </a:p>
        </p:txBody>
      </p:sp>
      <p:pic>
        <p:nvPicPr>
          <p:cNvPr id="1070" name="Google Shape;1070;p99"/>
          <p:cNvPicPr preferRelativeResize="0"/>
          <p:nvPr/>
        </p:nvPicPr>
        <p:blipFill>
          <a:blip r:embed="rId3">
            <a:alphaModFix/>
          </a:blip>
          <a:stretch>
            <a:fillRect/>
          </a:stretch>
        </p:blipFill>
        <p:spPr>
          <a:xfrm>
            <a:off x="285238" y="3347375"/>
            <a:ext cx="4052835" cy="14422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Nitrous Bottle Storage</a:t>
            </a:r>
            <a:endParaRPr/>
          </a:p>
        </p:txBody>
      </p:sp>
      <p:sp>
        <p:nvSpPr>
          <p:cNvPr id="1076" name="Google Shape;1076;p10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rgbClr val="FF0000"/>
                </a:highlight>
              </a:rPr>
              <a:t>No Nitrous filled tank will be stored on campus.</a:t>
            </a:r>
            <a:r>
              <a:rPr lang="en">
                <a:solidFill>
                  <a:schemeClr val="dk1"/>
                </a:solidFill>
              </a:rPr>
              <a:t> </a:t>
            </a:r>
            <a:endParaRPr>
              <a:solidFill>
                <a:schemeClr val="dk1"/>
              </a:solidFill>
            </a:endParaRPr>
          </a:p>
          <a:p>
            <a:pPr indent="0" lvl="0" marL="0" rtl="0" algn="l">
              <a:spcBef>
                <a:spcPts val="1200"/>
              </a:spcBef>
              <a:spcAft>
                <a:spcPts val="0"/>
              </a:spcAft>
              <a:buNone/>
            </a:pPr>
            <a:r>
              <a:rPr lang="en">
                <a:solidFill>
                  <a:schemeClr val="dk1"/>
                </a:solidFill>
              </a:rPr>
              <a:t>Nitrous bottle fill before testing</a:t>
            </a:r>
            <a:endParaRPr>
              <a:solidFill>
                <a:schemeClr val="dk1"/>
              </a:solidFill>
            </a:endParaRPr>
          </a:p>
          <a:p>
            <a:pPr indent="0" lvl="0" marL="0" rtl="0" algn="l">
              <a:spcBef>
                <a:spcPts val="1200"/>
              </a:spcBef>
              <a:spcAft>
                <a:spcPts val="0"/>
              </a:spcAft>
              <a:buNone/>
            </a:pPr>
            <a:r>
              <a:rPr lang="en">
                <a:solidFill>
                  <a:schemeClr val="dk1"/>
                </a:solidFill>
              </a:rPr>
              <a:t>Nitrous used in cold flow test</a:t>
            </a:r>
            <a:endParaRPr>
              <a:solidFill>
                <a:schemeClr val="dk1"/>
              </a:solidFill>
            </a:endParaRPr>
          </a:p>
          <a:p>
            <a:pPr indent="0" lvl="0" marL="0" rtl="0" algn="l">
              <a:spcBef>
                <a:spcPts val="1200"/>
              </a:spcBef>
              <a:spcAft>
                <a:spcPts val="0"/>
              </a:spcAft>
              <a:buNone/>
            </a:pPr>
            <a:r>
              <a:rPr lang="en">
                <a:solidFill>
                  <a:schemeClr val="dk1"/>
                </a:solidFill>
              </a:rPr>
              <a:t>Nitrous used in hot fire</a:t>
            </a:r>
            <a:endParaRPr>
              <a:solidFill>
                <a:schemeClr val="dk1"/>
              </a:solidFill>
            </a:endParaRPr>
          </a:p>
          <a:p>
            <a:pPr indent="0" lvl="0" marL="0" rtl="0" algn="l">
              <a:spcBef>
                <a:spcPts val="1200"/>
              </a:spcBef>
              <a:spcAft>
                <a:spcPts val="0"/>
              </a:spcAft>
              <a:buNone/>
            </a:pPr>
            <a:r>
              <a:rPr lang="en">
                <a:solidFill>
                  <a:schemeClr val="dk1"/>
                </a:solidFill>
              </a:rPr>
              <a:t>Nitrous blowdown and fully vented</a:t>
            </a:r>
            <a:endParaRPr>
              <a:solidFill>
                <a:schemeClr val="dk1"/>
              </a:solidFill>
            </a:endParaRPr>
          </a:p>
          <a:p>
            <a:pPr indent="0" lvl="0" marL="0" rtl="0" algn="l">
              <a:spcBef>
                <a:spcPts val="1200"/>
              </a:spcBef>
              <a:spcAft>
                <a:spcPts val="0"/>
              </a:spcAft>
              <a:buNone/>
            </a:pPr>
            <a:r>
              <a:rPr lang="en">
                <a:solidFill>
                  <a:schemeClr val="dk1"/>
                </a:solidFill>
              </a:rPr>
              <a:t>Capped and sealed in closet empty.</a:t>
            </a:r>
            <a:endParaRPr>
              <a:solidFill>
                <a:schemeClr val="dk1"/>
              </a:solidFill>
            </a:endParaRPr>
          </a:p>
          <a:p>
            <a:pPr indent="0" lvl="0" marL="0" rtl="0" algn="l">
              <a:spcBef>
                <a:spcPts val="1200"/>
              </a:spcBef>
              <a:spcAft>
                <a:spcPts val="1200"/>
              </a:spcAft>
              <a:buNone/>
            </a:pPr>
            <a:r>
              <a:rPr lang="en">
                <a:solidFill>
                  <a:schemeClr val="dk1"/>
                </a:solidFill>
              </a:rPr>
              <a:t>WH113 is well ventilated with 8 ACH rating.</a:t>
            </a:r>
            <a:endParaRPr>
              <a:solidFill>
                <a:schemeClr val="dk1"/>
              </a:solidFill>
            </a:endParaRPr>
          </a:p>
        </p:txBody>
      </p:sp>
      <p:pic>
        <p:nvPicPr>
          <p:cNvPr id="1077" name="Google Shape;1077;p100"/>
          <p:cNvPicPr preferRelativeResize="0"/>
          <p:nvPr/>
        </p:nvPicPr>
        <p:blipFill>
          <a:blip r:embed="rId3">
            <a:alphaModFix/>
          </a:blip>
          <a:stretch>
            <a:fillRect/>
          </a:stretch>
        </p:blipFill>
        <p:spPr>
          <a:xfrm>
            <a:off x="4990125" y="747900"/>
            <a:ext cx="2865731" cy="3820974"/>
          </a:xfrm>
          <a:prstGeom prst="rect">
            <a:avLst/>
          </a:prstGeom>
          <a:noFill/>
          <a:ln>
            <a:noFill/>
          </a:ln>
        </p:spPr>
      </p:pic>
      <p:sp>
        <p:nvSpPr>
          <p:cNvPr id="1078" name="Google Shape;1078;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79" name="Google Shape;1079;p100"/>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Oxygen Cleaning</a:t>
            </a:r>
            <a:endParaRPr/>
          </a:p>
        </p:txBody>
      </p:sp>
      <p:sp>
        <p:nvSpPr>
          <p:cNvPr id="1085" name="Google Shape;1085;p10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a:solidFill>
                  <a:schemeClr val="dk1"/>
                </a:solidFill>
              </a:rPr>
              <a:t>Begin by cleaning as much as possible in </a:t>
            </a:r>
            <a:r>
              <a:rPr lang="en">
                <a:solidFill>
                  <a:schemeClr val="dk1"/>
                </a:solidFill>
              </a:rPr>
              <a:t>a nonionic detergent bath</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Ultrasonic clean with nonionic detergent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Triple rinse with DI water to </a:t>
            </a:r>
            <a:r>
              <a:rPr lang="en">
                <a:solidFill>
                  <a:schemeClr val="dk1"/>
                </a:solidFill>
              </a:rPr>
              <a:t>dissolve</a:t>
            </a:r>
            <a:r>
              <a:rPr lang="en">
                <a:solidFill>
                  <a:schemeClr val="dk1"/>
                </a:solidFill>
              </a:rPr>
              <a:t> surfactants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Ultrasonic clean with DI water in order to remove entrapped surfactants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Transfer to Isopropyl bath to dissolve water.</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Place in toaster oven at 60 C</a:t>
            </a:r>
            <a:endParaRPr>
              <a:solidFill>
                <a:schemeClr val="dk1"/>
              </a:solidFill>
            </a:endParaRPr>
          </a:p>
        </p:txBody>
      </p:sp>
      <p:sp>
        <p:nvSpPr>
          <p:cNvPr id="1086" name="Google Shape;108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7" name="Google Shape;1087;p10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Where did we get this cleaning method?</a:t>
            </a:r>
            <a:endParaRPr>
              <a:solidFill>
                <a:schemeClr val="dk1"/>
              </a:solidFill>
            </a:endParaRPr>
          </a:p>
          <a:p>
            <a:pPr indent="0" lvl="0" marL="0" rtl="0" algn="l">
              <a:spcBef>
                <a:spcPts val="1200"/>
              </a:spcBef>
              <a:spcAft>
                <a:spcPts val="1200"/>
              </a:spcAft>
              <a:buNone/>
            </a:pPr>
            <a:r>
              <a:rPr lang="en">
                <a:solidFill>
                  <a:schemeClr val="dk1"/>
                </a:solidFill>
              </a:rPr>
              <a:t>Was it approved by EHS?</a:t>
            </a:r>
            <a:endParaRPr>
              <a:solidFill>
                <a:schemeClr val="dk1"/>
              </a:solidFill>
            </a:endParaRPr>
          </a:p>
        </p:txBody>
      </p:sp>
      <p:sp>
        <p:nvSpPr>
          <p:cNvPr id="1088" name="Google Shape;1088;p101"/>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p:nvPr/>
        </p:nvSpPr>
        <p:spPr>
          <a:xfrm>
            <a:off x="417325" y="989300"/>
            <a:ext cx="1525200" cy="2005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Mono"/>
              <a:ea typeface="DM Mono"/>
              <a:cs typeface="DM Mono"/>
              <a:sym typeface="DM Mono"/>
            </a:endParaRPr>
          </a:p>
        </p:txBody>
      </p:sp>
      <p:sp>
        <p:nvSpPr>
          <p:cNvPr id="244" name="Google Shape;24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Specified Literature</a:t>
            </a:r>
            <a:endParaRPr/>
          </a:p>
        </p:txBody>
      </p:sp>
      <p:sp>
        <p:nvSpPr>
          <p:cNvPr id="245" name="Google Shape;245;p21"/>
          <p:cNvSpPr txBox="1"/>
          <p:nvPr>
            <p:ph idx="1" type="body"/>
          </p:nvPr>
        </p:nvSpPr>
        <p:spPr>
          <a:xfrm>
            <a:off x="1920425" y="1049150"/>
            <a:ext cx="2366100" cy="1885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solidFill>
                  <a:schemeClr val="dk1"/>
                </a:solidFill>
              </a:rPr>
              <a:t>Science and Design of HRE</a:t>
            </a:r>
            <a:endParaRPr>
              <a:solidFill>
                <a:schemeClr val="dk1"/>
              </a:solidFill>
            </a:endParaRPr>
          </a:p>
          <a:p>
            <a:pPr indent="-277495" lvl="0" marL="457200" rtl="0" algn="l">
              <a:spcBef>
                <a:spcPts val="1200"/>
              </a:spcBef>
              <a:spcAft>
                <a:spcPts val="0"/>
              </a:spcAft>
              <a:buClr>
                <a:schemeClr val="dk1"/>
              </a:buClr>
              <a:buSzPct val="100000"/>
              <a:buChar char="-"/>
            </a:pPr>
            <a:r>
              <a:rPr lang="en">
                <a:solidFill>
                  <a:schemeClr val="dk1"/>
                </a:solidFill>
              </a:rPr>
              <a:t>Provides insight into the basics of rocketry. </a:t>
            </a:r>
            <a:endParaRPr>
              <a:solidFill>
                <a:schemeClr val="dk1"/>
              </a:solidFill>
            </a:endParaRPr>
          </a:p>
          <a:p>
            <a:pPr indent="-277495" lvl="0" marL="457200" rtl="0" algn="l">
              <a:spcBef>
                <a:spcPts val="0"/>
              </a:spcBef>
              <a:spcAft>
                <a:spcPts val="0"/>
              </a:spcAft>
              <a:buClr>
                <a:schemeClr val="dk1"/>
              </a:buClr>
              <a:buSzPct val="100000"/>
              <a:buChar char="-"/>
            </a:pPr>
            <a:r>
              <a:rPr lang="en">
                <a:solidFill>
                  <a:schemeClr val="dk1"/>
                </a:solidFill>
              </a:rPr>
              <a:t>Explains how to design and build a functional hybrid engine.</a:t>
            </a:r>
            <a:endParaRPr>
              <a:solidFill>
                <a:schemeClr val="dk1"/>
              </a:solidFill>
            </a:endParaRPr>
          </a:p>
          <a:p>
            <a:pPr indent="-277495" lvl="0" marL="457200" rtl="0" algn="l">
              <a:spcBef>
                <a:spcPts val="0"/>
              </a:spcBef>
              <a:spcAft>
                <a:spcPts val="0"/>
              </a:spcAft>
              <a:buClr>
                <a:schemeClr val="dk1"/>
              </a:buClr>
              <a:buSzPct val="100000"/>
              <a:buChar char="-"/>
            </a:pPr>
            <a:r>
              <a:rPr lang="en">
                <a:solidFill>
                  <a:schemeClr val="dk1"/>
                </a:solidFill>
              </a:rPr>
              <a:t>Also explains which set of propellants are suggested to use in these systems (ie. using N2O).</a:t>
            </a:r>
            <a:endParaRPr>
              <a:solidFill>
                <a:schemeClr val="dk1"/>
              </a:solidFill>
            </a:endParaRPr>
          </a:p>
          <a:p>
            <a:pPr indent="-12700" lvl="0" marL="355600" rtl="0" algn="l">
              <a:spcBef>
                <a:spcPts val="1200"/>
              </a:spcBef>
              <a:spcAft>
                <a:spcPts val="1200"/>
              </a:spcAft>
              <a:buNone/>
            </a:pPr>
            <a:r>
              <a:rPr lang="en" sz="1100">
                <a:solidFill>
                  <a:schemeClr val="dk1"/>
                </a:solidFill>
                <a:latin typeface="Arial"/>
                <a:ea typeface="Arial"/>
                <a:cs typeface="Arial"/>
                <a:sym typeface="Arial"/>
              </a:rPr>
              <a:t>Newlands, R. M., </a:t>
            </a:r>
            <a:r>
              <a:rPr i="1" lang="en" sz="1100">
                <a:solidFill>
                  <a:schemeClr val="dk1"/>
                </a:solidFill>
                <a:latin typeface="Arial"/>
                <a:ea typeface="Arial"/>
                <a:cs typeface="Arial"/>
                <a:sym typeface="Arial"/>
              </a:rPr>
              <a:t>Science and design of the Hybrid Rocket Engine</a:t>
            </a:r>
            <a:r>
              <a:rPr lang="en" sz="1100">
                <a:solidFill>
                  <a:schemeClr val="dk1"/>
                </a:solidFill>
                <a:latin typeface="Arial"/>
                <a:ea typeface="Arial"/>
                <a:cs typeface="Arial"/>
                <a:sym typeface="Arial"/>
              </a:rPr>
              <a:t>, Lulu, 2017.</a:t>
            </a:r>
            <a:endParaRPr>
              <a:solidFill>
                <a:schemeClr val="dk1"/>
              </a:solidFill>
            </a:endParaRPr>
          </a:p>
        </p:txBody>
      </p:sp>
      <p:sp>
        <p:nvSpPr>
          <p:cNvPr id="246" name="Google Shape;24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1"/>
          <p:cNvSpPr txBox="1"/>
          <p:nvPr>
            <p:ph idx="1" type="body"/>
          </p:nvPr>
        </p:nvSpPr>
        <p:spPr>
          <a:xfrm>
            <a:off x="4647450" y="2994800"/>
            <a:ext cx="3701400" cy="1885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chemeClr val="dk1"/>
                </a:solidFill>
              </a:rPr>
              <a:t>Titan 2 Hybri</a:t>
            </a:r>
            <a:r>
              <a:rPr lang="en">
                <a:solidFill>
                  <a:schemeClr val="dk1"/>
                </a:solidFill>
              </a:rPr>
              <a:t>d Rocket Engine Documentation</a:t>
            </a:r>
            <a:endParaRPr>
              <a:solidFill>
                <a:schemeClr val="dk1"/>
              </a:solidFill>
            </a:endParaRPr>
          </a:p>
          <a:p>
            <a:pPr indent="-290830" lvl="0" marL="457200" rtl="0" algn="l">
              <a:spcBef>
                <a:spcPts val="1200"/>
              </a:spcBef>
              <a:spcAft>
                <a:spcPts val="0"/>
              </a:spcAft>
              <a:buClr>
                <a:schemeClr val="dk1"/>
              </a:buClr>
              <a:buSzPct val="100000"/>
              <a:buChar char="-"/>
            </a:pPr>
            <a:r>
              <a:rPr lang="en">
                <a:solidFill>
                  <a:schemeClr val="dk1"/>
                </a:solidFill>
              </a:rPr>
              <a:t>Successfully flown hybrid engines</a:t>
            </a:r>
            <a:endParaRPr>
              <a:solidFill>
                <a:schemeClr val="dk1"/>
              </a:solidFill>
            </a:endParaRPr>
          </a:p>
          <a:p>
            <a:pPr indent="-290830" lvl="0" marL="457200" rtl="0" algn="l">
              <a:spcBef>
                <a:spcPts val="0"/>
              </a:spcBef>
              <a:spcAft>
                <a:spcPts val="0"/>
              </a:spcAft>
              <a:buClr>
                <a:schemeClr val="dk1"/>
              </a:buClr>
              <a:buSzPct val="100000"/>
              <a:buChar char="-"/>
            </a:pPr>
            <a:r>
              <a:rPr lang="en">
                <a:solidFill>
                  <a:schemeClr val="dk1"/>
                </a:solidFill>
              </a:rPr>
              <a:t>Helped us source parts at affordable prices and precedent for cost cutting measures</a:t>
            </a:r>
            <a:endParaRPr>
              <a:solidFill>
                <a:schemeClr val="dk1"/>
              </a:solidFill>
            </a:endParaRPr>
          </a:p>
          <a:p>
            <a:pPr indent="-290830" lvl="0" marL="457200" rtl="0" algn="l">
              <a:spcBef>
                <a:spcPts val="0"/>
              </a:spcBef>
              <a:spcAft>
                <a:spcPts val="0"/>
              </a:spcAft>
              <a:buClr>
                <a:schemeClr val="dk1"/>
              </a:buClr>
              <a:buSzPct val="100000"/>
              <a:buChar char="-"/>
            </a:pPr>
            <a:r>
              <a:rPr lang="en">
                <a:solidFill>
                  <a:schemeClr val="dk1"/>
                </a:solidFill>
              </a:rPr>
              <a:t>The design of the servo-actuated ball valve</a:t>
            </a:r>
            <a:endParaRPr>
              <a:solidFill>
                <a:schemeClr val="dk1"/>
              </a:solidFill>
            </a:endParaRPr>
          </a:p>
          <a:p>
            <a:pPr indent="-290830" lvl="0" marL="457200" rtl="0" algn="l">
              <a:spcBef>
                <a:spcPts val="0"/>
              </a:spcBef>
              <a:spcAft>
                <a:spcPts val="0"/>
              </a:spcAft>
              <a:buClr>
                <a:schemeClr val="dk1"/>
              </a:buClr>
              <a:buSzPct val="100000"/>
              <a:buChar char="-"/>
            </a:pPr>
            <a:r>
              <a:rPr lang="en">
                <a:solidFill>
                  <a:schemeClr val="dk1"/>
                </a:solidFill>
              </a:rPr>
              <a:t>Practical safety and testing</a:t>
            </a:r>
            <a:endParaRPr>
              <a:solidFill>
                <a:schemeClr val="dk1"/>
              </a:solidFil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“Titan Hybrid Engines,” </a:t>
            </a:r>
            <a:r>
              <a:rPr i="1" lang="en" sz="1100">
                <a:solidFill>
                  <a:schemeClr val="dk1"/>
                </a:solidFill>
                <a:latin typeface="Arial"/>
                <a:ea typeface="Arial"/>
                <a:cs typeface="Arial"/>
                <a:sym typeface="Arial"/>
              </a:rPr>
              <a:t>Rice Eclipse</a:t>
            </a:r>
            <a:r>
              <a:rPr lang="en" sz="1100">
                <a:solidFill>
                  <a:schemeClr val="dk1"/>
                </a:solidFill>
                <a:latin typeface="Arial"/>
                <a:ea typeface="Arial"/>
                <a:cs typeface="Arial"/>
                <a:sym typeface="Arial"/>
              </a:rPr>
              <a:t> Available: https://eclipse.rice.edu/titan-hybrid-engines.</a:t>
            </a:r>
            <a:endParaRPr>
              <a:solidFill>
                <a:schemeClr val="dk1"/>
              </a:solidFill>
            </a:endParaRPr>
          </a:p>
        </p:txBody>
      </p:sp>
      <p:sp>
        <p:nvSpPr>
          <p:cNvPr id="248" name="Google Shape;248;p21"/>
          <p:cNvSpPr txBox="1"/>
          <p:nvPr>
            <p:ph idx="1" type="body"/>
          </p:nvPr>
        </p:nvSpPr>
        <p:spPr>
          <a:xfrm>
            <a:off x="5788400" y="1133950"/>
            <a:ext cx="3156600" cy="16590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solidFill>
                  <a:schemeClr val="dk1"/>
                </a:solidFill>
              </a:rPr>
              <a:t>Modern Control Engineering (5th Edition)</a:t>
            </a:r>
            <a:endParaRPr>
              <a:solidFill>
                <a:schemeClr val="dk1"/>
              </a:solidFill>
            </a:endParaRPr>
          </a:p>
          <a:p>
            <a:pPr indent="-284162" lvl="0" marL="457200" rtl="0" algn="l">
              <a:spcBef>
                <a:spcPts val="1200"/>
              </a:spcBef>
              <a:spcAft>
                <a:spcPts val="0"/>
              </a:spcAft>
              <a:buClr>
                <a:schemeClr val="dk1"/>
              </a:buClr>
              <a:buSzPct val="100000"/>
              <a:buChar char="-"/>
            </a:pPr>
            <a:r>
              <a:rPr lang="en">
                <a:solidFill>
                  <a:schemeClr val="dk1"/>
                </a:solidFill>
              </a:rPr>
              <a:t>Helped define and design the basics of the electrical systems for control surfaces. Also helped establish solutions for electrical designs for the entire engine. </a:t>
            </a:r>
            <a:endParaRPr>
              <a:solidFill>
                <a:schemeClr val="dk1"/>
              </a:solidFill>
            </a:endParaRPr>
          </a:p>
          <a:p>
            <a:pPr indent="0" lvl="0" marL="0" rtl="0" algn="l">
              <a:spcBef>
                <a:spcPts val="0"/>
              </a:spcBef>
              <a:spcAft>
                <a:spcPts val="0"/>
              </a:spcAft>
              <a:buNone/>
            </a:pPr>
            <a:r>
              <a:t/>
            </a:r>
            <a:endParaRPr>
              <a:solidFill>
                <a:schemeClr val="dk1"/>
              </a:solidFill>
            </a:endParaRPr>
          </a:p>
          <a:p>
            <a:pPr indent="-12700" lvl="0" marL="355600" rtl="0" algn="l">
              <a:spcBef>
                <a:spcPts val="0"/>
              </a:spcBef>
              <a:spcAft>
                <a:spcPts val="0"/>
              </a:spcAft>
              <a:buNone/>
            </a:pPr>
            <a:r>
              <a:rPr lang="en" sz="1100">
                <a:solidFill>
                  <a:schemeClr val="dk1"/>
                </a:solidFill>
                <a:latin typeface="Arial"/>
                <a:ea typeface="Arial"/>
                <a:cs typeface="Arial"/>
                <a:sym typeface="Arial"/>
              </a:rPr>
              <a:t>Ogata, K., </a:t>
            </a:r>
            <a:r>
              <a:rPr i="1" lang="en" sz="1100">
                <a:solidFill>
                  <a:schemeClr val="dk1"/>
                </a:solidFill>
                <a:latin typeface="Arial"/>
                <a:ea typeface="Arial"/>
                <a:cs typeface="Arial"/>
                <a:sym typeface="Arial"/>
              </a:rPr>
              <a:t>Modern Control Engineering</a:t>
            </a:r>
            <a:r>
              <a:rPr lang="en" sz="1100">
                <a:solidFill>
                  <a:schemeClr val="dk1"/>
                </a:solidFill>
                <a:latin typeface="Arial"/>
                <a:ea typeface="Arial"/>
                <a:cs typeface="Arial"/>
                <a:sym typeface="Arial"/>
              </a:rPr>
              <a:t>, Prentice Hall, 2022.</a:t>
            </a:r>
            <a:endParaRPr>
              <a:solidFill>
                <a:schemeClr val="dk1"/>
              </a:solidFill>
            </a:endParaRPr>
          </a:p>
        </p:txBody>
      </p:sp>
      <p:pic>
        <p:nvPicPr>
          <p:cNvPr id="249" name="Google Shape;249;p21"/>
          <p:cNvPicPr preferRelativeResize="0"/>
          <p:nvPr/>
        </p:nvPicPr>
        <p:blipFill>
          <a:blip r:embed="rId3">
            <a:alphaModFix/>
          </a:blip>
          <a:stretch>
            <a:fillRect/>
          </a:stretch>
        </p:blipFill>
        <p:spPr>
          <a:xfrm>
            <a:off x="4316325" y="1049145"/>
            <a:ext cx="1442274" cy="1695516"/>
          </a:xfrm>
          <a:prstGeom prst="rect">
            <a:avLst/>
          </a:prstGeom>
          <a:noFill/>
          <a:ln>
            <a:noFill/>
          </a:ln>
        </p:spPr>
      </p:pic>
      <p:grpSp>
        <p:nvGrpSpPr>
          <p:cNvPr id="250" name="Google Shape;250;p21"/>
          <p:cNvGrpSpPr/>
          <p:nvPr/>
        </p:nvGrpSpPr>
        <p:grpSpPr>
          <a:xfrm>
            <a:off x="2806650" y="2888063"/>
            <a:ext cx="1717200" cy="2223600"/>
            <a:chOff x="2244875" y="2864213"/>
            <a:chExt cx="1717200" cy="2223600"/>
          </a:xfrm>
        </p:grpSpPr>
        <p:sp>
          <p:nvSpPr>
            <p:cNvPr id="251" name="Google Shape;251;p21"/>
            <p:cNvSpPr/>
            <p:nvPr/>
          </p:nvSpPr>
          <p:spPr>
            <a:xfrm>
              <a:off x="2244875" y="2864213"/>
              <a:ext cx="1717200" cy="22236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Mono"/>
                <a:ea typeface="DM Mono"/>
                <a:cs typeface="DM Mono"/>
                <a:sym typeface="DM Mono"/>
              </a:endParaRPr>
            </a:p>
          </p:txBody>
        </p:sp>
        <p:pic>
          <p:nvPicPr>
            <p:cNvPr id="252" name="Google Shape;252;p21"/>
            <p:cNvPicPr preferRelativeResize="0"/>
            <p:nvPr/>
          </p:nvPicPr>
          <p:blipFill>
            <a:blip r:embed="rId4">
              <a:alphaModFix/>
            </a:blip>
            <a:stretch>
              <a:fillRect/>
            </a:stretch>
          </p:blipFill>
          <p:spPr>
            <a:xfrm>
              <a:off x="2272000" y="2899850"/>
              <a:ext cx="1662951" cy="2152340"/>
            </a:xfrm>
            <a:prstGeom prst="rect">
              <a:avLst/>
            </a:prstGeom>
            <a:noFill/>
            <a:ln>
              <a:noFill/>
            </a:ln>
          </p:spPr>
        </p:pic>
      </p:grpSp>
      <p:pic>
        <p:nvPicPr>
          <p:cNvPr id="253" name="Google Shape;253;p21"/>
          <p:cNvPicPr preferRelativeResize="0"/>
          <p:nvPr/>
        </p:nvPicPr>
        <p:blipFill>
          <a:blip r:embed="rId5">
            <a:alphaModFix/>
          </a:blip>
          <a:stretch>
            <a:fillRect/>
          </a:stretch>
        </p:blipFill>
        <p:spPr>
          <a:xfrm rot="-21">
            <a:off x="449405" y="1049144"/>
            <a:ext cx="1461045" cy="1885905"/>
          </a:xfrm>
          <a:prstGeom prst="rect">
            <a:avLst/>
          </a:prstGeom>
          <a:noFill/>
          <a:ln>
            <a:noFill/>
          </a:ln>
        </p:spPr>
      </p:pic>
      <p:sp>
        <p:nvSpPr>
          <p:cNvPr id="254" name="Google Shape;254;p21"/>
          <p:cNvSpPr txBox="1"/>
          <p:nvPr/>
        </p:nvSpPr>
        <p:spPr>
          <a:xfrm>
            <a:off x="0" y="4488325"/>
            <a:ext cx="251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Cleaning Solvents</a:t>
            </a:r>
            <a:endParaRPr/>
          </a:p>
        </p:txBody>
      </p:sp>
      <p:sp>
        <p:nvSpPr>
          <p:cNvPr id="1094" name="Google Shape;1094;p10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solidFill>
                  <a:schemeClr val="dk1"/>
                </a:solidFill>
              </a:rPr>
              <a:t>Crystal simple green</a:t>
            </a:r>
            <a:endParaRPr>
              <a:solidFill>
                <a:schemeClr val="dk1"/>
              </a:solidFill>
            </a:endParaRPr>
          </a:p>
          <a:p>
            <a:pPr indent="-284162" lvl="0" marL="457200" rtl="0" algn="l">
              <a:spcBef>
                <a:spcPts val="1200"/>
              </a:spcBef>
              <a:spcAft>
                <a:spcPts val="0"/>
              </a:spcAft>
              <a:buClr>
                <a:schemeClr val="dk1"/>
              </a:buClr>
              <a:buSzPct val="100000"/>
              <a:buChar char="●"/>
            </a:pPr>
            <a:r>
              <a:rPr lang="en">
                <a:solidFill>
                  <a:schemeClr val="dk1"/>
                </a:solidFill>
              </a:rPr>
              <a:t>Widely available and affordable</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Nonionic surfactants reduce the residue left behind</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1-2% mixture</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Safe to handle</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Still leaves residue that must be removed</a:t>
            </a:r>
            <a:endParaRPr>
              <a:solidFill>
                <a:schemeClr val="dk1"/>
              </a:solidFill>
            </a:endParaRPr>
          </a:p>
          <a:p>
            <a:pPr indent="0" lvl="0" marL="0" rtl="0" algn="l">
              <a:spcBef>
                <a:spcPts val="1200"/>
              </a:spcBef>
              <a:spcAft>
                <a:spcPts val="0"/>
              </a:spcAft>
              <a:buNone/>
            </a:pPr>
            <a:r>
              <a:rPr lang="en">
                <a:solidFill>
                  <a:schemeClr val="dk1"/>
                </a:solidFill>
              </a:rPr>
              <a:t>DI water</a:t>
            </a:r>
            <a:endParaRPr>
              <a:solidFill>
                <a:schemeClr val="dk1"/>
              </a:solidFill>
            </a:endParaRPr>
          </a:p>
          <a:p>
            <a:pPr indent="-284162" lvl="0" marL="457200" rtl="0" algn="l">
              <a:spcBef>
                <a:spcPts val="1200"/>
              </a:spcBef>
              <a:spcAft>
                <a:spcPts val="0"/>
              </a:spcAft>
              <a:buClr>
                <a:schemeClr val="dk1"/>
              </a:buClr>
              <a:buSzPct val="100000"/>
              <a:buChar char="●"/>
            </a:pPr>
            <a:r>
              <a:rPr lang="en">
                <a:solidFill>
                  <a:schemeClr val="dk1"/>
                </a:solidFill>
              </a:rPr>
              <a:t>Easily available at UTA labs</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Reduced residue</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Protects parts from airborne particles</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Wash away surfactants</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If not removed properly can cause icing conditions</a:t>
            </a:r>
            <a:endParaRPr>
              <a:solidFill>
                <a:schemeClr val="dk1"/>
              </a:solidFill>
            </a:endParaRPr>
          </a:p>
          <a:p>
            <a:pPr indent="0" lvl="0" marL="0" rtl="0" algn="l">
              <a:spcBef>
                <a:spcPts val="1200"/>
              </a:spcBef>
              <a:spcAft>
                <a:spcPts val="0"/>
              </a:spcAft>
              <a:buNone/>
            </a:pPr>
            <a:r>
              <a:rPr lang="en">
                <a:solidFill>
                  <a:schemeClr val="dk1"/>
                </a:solidFill>
              </a:rPr>
              <a:t>ACS grade Isopropyl A</a:t>
            </a:r>
            <a:r>
              <a:rPr lang="en">
                <a:solidFill>
                  <a:schemeClr val="dk1"/>
                </a:solidFill>
              </a:rPr>
              <a:t>lcohol</a:t>
            </a:r>
            <a:endParaRPr>
              <a:solidFill>
                <a:schemeClr val="dk1"/>
              </a:solidFill>
            </a:endParaRPr>
          </a:p>
          <a:p>
            <a:pPr indent="-284162" lvl="0" marL="457200" rtl="0" algn="l">
              <a:spcBef>
                <a:spcPts val="1200"/>
              </a:spcBef>
              <a:spcAft>
                <a:spcPts val="0"/>
              </a:spcAft>
              <a:buClr>
                <a:schemeClr val="dk1"/>
              </a:buClr>
              <a:buSzPct val="100000"/>
              <a:buChar char="●"/>
            </a:pPr>
            <a:r>
              <a:rPr lang="en">
                <a:solidFill>
                  <a:schemeClr val="dk1"/>
                </a:solidFill>
              </a:rPr>
              <a:t>Leaves practically no residue</a:t>
            </a:r>
            <a:endParaRPr>
              <a:solidFill>
                <a:schemeClr val="dk1"/>
              </a:solidFill>
            </a:endParaRPr>
          </a:p>
          <a:p>
            <a:pPr indent="-284162" lvl="0" marL="457200" rtl="0" algn="l">
              <a:spcBef>
                <a:spcPts val="0"/>
              </a:spcBef>
              <a:spcAft>
                <a:spcPts val="0"/>
              </a:spcAft>
              <a:buClr>
                <a:schemeClr val="dk1"/>
              </a:buClr>
              <a:buSzPct val="100000"/>
              <a:buChar char="●"/>
            </a:pPr>
            <a:r>
              <a:rPr lang="en">
                <a:solidFill>
                  <a:schemeClr val="dk1"/>
                </a:solidFill>
              </a:rPr>
              <a:t>Highly volatile helping it easily be evacuated through bake </a:t>
            </a:r>
            <a:endParaRPr>
              <a:solidFill>
                <a:schemeClr val="dk1"/>
              </a:solidFill>
            </a:endParaRPr>
          </a:p>
        </p:txBody>
      </p:sp>
      <p:pic>
        <p:nvPicPr>
          <p:cNvPr descr="Simple Green, SMP19128, Crystal Industrial Cleaner/Degreaser, 1 Gal, Clear" id="1095" name="Google Shape;1095;p102"/>
          <p:cNvPicPr preferRelativeResize="0"/>
          <p:nvPr/>
        </p:nvPicPr>
        <p:blipFill>
          <a:blip r:embed="rId3">
            <a:alphaModFix/>
          </a:blip>
          <a:stretch>
            <a:fillRect/>
          </a:stretch>
        </p:blipFill>
        <p:spPr>
          <a:xfrm>
            <a:off x="5336450" y="687325"/>
            <a:ext cx="2054075" cy="2054075"/>
          </a:xfrm>
          <a:prstGeom prst="rect">
            <a:avLst/>
          </a:prstGeom>
          <a:noFill/>
          <a:ln>
            <a:noFill/>
          </a:ln>
        </p:spPr>
      </p:pic>
      <p:pic>
        <p:nvPicPr>
          <p:cNvPr id="1096" name="Google Shape;1096;p102"/>
          <p:cNvPicPr preferRelativeResize="0"/>
          <p:nvPr/>
        </p:nvPicPr>
        <p:blipFill rotWithShape="1">
          <a:blip r:embed="rId4">
            <a:alphaModFix/>
          </a:blip>
          <a:srcRect b="0" l="0" r="0" t="7347"/>
          <a:stretch/>
        </p:blipFill>
        <p:spPr>
          <a:xfrm>
            <a:off x="5987525" y="2741400"/>
            <a:ext cx="2308100" cy="2138450"/>
          </a:xfrm>
          <a:prstGeom prst="rect">
            <a:avLst/>
          </a:prstGeom>
          <a:noFill/>
          <a:ln>
            <a:noFill/>
          </a:ln>
        </p:spPr>
      </p:pic>
      <p:sp>
        <p:nvSpPr>
          <p:cNvPr id="1097" name="Google Shape;1097;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8" name="Google Shape;1098;p102"/>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Ultrasonic Cleaner</a:t>
            </a:r>
            <a:endParaRPr/>
          </a:p>
        </p:txBody>
      </p:sp>
      <p:sp>
        <p:nvSpPr>
          <p:cNvPr id="1104" name="Google Shape;1104;p10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Ultrasonic cleaner from Amazon</a:t>
            </a:r>
            <a:endParaRPr>
              <a:solidFill>
                <a:schemeClr val="dk1"/>
              </a:solidFill>
            </a:endParaRPr>
          </a:p>
          <a:p>
            <a:pPr indent="0" lvl="0" marL="0" rtl="0" algn="l">
              <a:spcBef>
                <a:spcPts val="1200"/>
              </a:spcBef>
              <a:spcAft>
                <a:spcPts val="0"/>
              </a:spcAft>
              <a:buNone/>
            </a:pPr>
            <a:r>
              <a:rPr lang="en">
                <a:solidFill>
                  <a:schemeClr val="dk1"/>
                </a:solidFill>
              </a:rPr>
              <a:t>Allows for deep penetration for grease, oil, and leftover surfactants.</a:t>
            </a:r>
            <a:endParaRPr>
              <a:solidFill>
                <a:schemeClr val="dk1"/>
              </a:solidFill>
            </a:endParaRPr>
          </a:p>
          <a:p>
            <a:pPr indent="0" lvl="0" marL="0" rtl="0" algn="l">
              <a:spcBef>
                <a:spcPts val="1200"/>
              </a:spcBef>
              <a:spcAft>
                <a:spcPts val="0"/>
              </a:spcAft>
              <a:buNone/>
            </a:pPr>
            <a:r>
              <a:rPr lang="en">
                <a:solidFill>
                  <a:schemeClr val="dk1"/>
                </a:solidFill>
              </a:rPr>
              <a:t>For use with detergent and DI water ONLY</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IPA fumes in the machine are dangerous and due to the heater element is a fire risk.</a:t>
            </a:r>
            <a:endParaRPr>
              <a:solidFill>
                <a:schemeClr val="dk1"/>
              </a:solidFill>
            </a:endParaRPr>
          </a:p>
        </p:txBody>
      </p:sp>
      <p:pic>
        <p:nvPicPr>
          <p:cNvPr id="1105" name="Google Shape;1105;p103"/>
          <p:cNvPicPr preferRelativeResize="0"/>
          <p:nvPr/>
        </p:nvPicPr>
        <p:blipFill>
          <a:blip r:embed="rId3">
            <a:alphaModFix/>
          </a:blip>
          <a:stretch>
            <a:fillRect/>
          </a:stretch>
        </p:blipFill>
        <p:spPr>
          <a:xfrm>
            <a:off x="4572000" y="790500"/>
            <a:ext cx="3820976" cy="3820976"/>
          </a:xfrm>
          <a:prstGeom prst="rect">
            <a:avLst/>
          </a:prstGeom>
          <a:noFill/>
          <a:ln>
            <a:noFill/>
          </a:ln>
        </p:spPr>
      </p:pic>
      <p:sp>
        <p:nvSpPr>
          <p:cNvPr id="1106" name="Google Shape;1106;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07" name="Google Shape;1107;p103"/>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108" name="Google Shape;1108;p103"/>
          <p:cNvSpPr txBox="1"/>
          <p:nvPr>
            <p:ph idx="2" type="body"/>
          </p:nvPr>
        </p:nvSpPr>
        <p:spPr>
          <a:xfrm>
            <a:off x="5753500" y="4202075"/>
            <a:ext cx="2793000" cy="284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650">
                <a:solidFill>
                  <a:schemeClr val="dk1"/>
                </a:solidFill>
              </a:rPr>
              <a:t>Image source: </a:t>
            </a:r>
            <a:endParaRPr sz="65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IPA Safety</a:t>
            </a:r>
            <a:endParaRPr/>
          </a:p>
        </p:txBody>
      </p:sp>
      <p:sp>
        <p:nvSpPr>
          <p:cNvPr id="1114" name="Google Shape;1114;p104"/>
          <p:cNvSpPr txBox="1"/>
          <p:nvPr>
            <p:ph idx="1" type="body"/>
          </p:nvPr>
        </p:nvSpPr>
        <p:spPr>
          <a:xfrm>
            <a:off x="311700" y="1152475"/>
            <a:ext cx="3999900" cy="224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t>Signal Word</a:t>
            </a:r>
            <a:br>
              <a:rPr lang="en"/>
            </a:br>
            <a:r>
              <a:rPr lang="en"/>
              <a:t>DANGER</a:t>
            </a:r>
            <a:endParaRPr/>
          </a:p>
          <a:p>
            <a:pPr indent="0" lvl="0" marL="0" rtl="0" algn="l">
              <a:spcBef>
                <a:spcPts val="1200"/>
              </a:spcBef>
              <a:spcAft>
                <a:spcPts val="1200"/>
              </a:spcAft>
              <a:buNone/>
            </a:pPr>
            <a:r>
              <a:rPr lang="en" u="sng"/>
              <a:t>Hazards</a:t>
            </a:r>
            <a:br>
              <a:rPr lang="en"/>
            </a:br>
            <a:r>
              <a:rPr lang="en"/>
              <a:t>Highly flammable liquid and vapor Causes serious eye irritation May cause respiratory irritation May cause drowsiness or dizziness May cause damage to organs through prolonged or repeated exposure</a:t>
            </a:r>
            <a:endParaRPr/>
          </a:p>
        </p:txBody>
      </p:sp>
      <p:sp>
        <p:nvSpPr>
          <p:cNvPr id="1115" name="Google Shape;1115;p104"/>
          <p:cNvSpPr txBox="1"/>
          <p:nvPr>
            <p:ph idx="2" type="body"/>
          </p:nvPr>
        </p:nvSpPr>
        <p:spPr>
          <a:xfrm>
            <a:off x="4832400" y="944800"/>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u="sng"/>
              <a:t>Precautionary Statements Prevention</a:t>
            </a:r>
            <a:r>
              <a:rPr lang="en"/>
              <a:t> Wash face, hands and any exposed skin thoroughly after handling Do not breathe dust/fume/gas/mist/vapors/spray Use only outdoors or in a well-ventilated area Keep away from heat/sparks/open flames/hot surfaces. - No smoking Keep container tightly closed Ground/bond container and receiving equipment Use explosion-proof electrical/ventilating/lighting equipment Use only non-sparking tools Take precautionary measures against static discharge Wear protective gloves/protective clothing/eye protection/face protection Keep cool</a:t>
            </a:r>
            <a:endParaRPr/>
          </a:p>
        </p:txBody>
      </p:sp>
      <p:sp>
        <p:nvSpPr>
          <p:cNvPr id="1116" name="Google Shape;1116;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7" name="Google Shape;1117;p104"/>
          <p:cNvPicPr preferRelativeResize="0"/>
          <p:nvPr/>
        </p:nvPicPr>
        <p:blipFill>
          <a:blip r:embed="rId3">
            <a:alphaModFix/>
          </a:blip>
          <a:stretch>
            <a:fillRect/>
          </a:stretch>
        </p:blipFill>
        <p:spPr>
          <a:xfrm>
            <a:off x="428100" y="3396475"/>
            <a:ext cx="2962275" cy="1152525"/>
          </a:xfrm>
          <a:prstGeom prst="rect">
            <a:avLst/>
          </a:prstGeom>
          <a:noFill/>
          <a:ln>
            <a:noFill/>
          </a:ln>
        </p:spPr>
      </p:pic>
      <p:sp>
        <p:nvSpPr>
          <p:cNvPr id="1118" name="Google Shape;1118;p104"/>
          <p:cNvSpPr txBox="1"/>
          <p:nvPr>
            <p:ph idx="2" type="body"/>
          </p:nvPr>
        </p:nvSpPr>
        <p:spPr>
          <a:xfrm>
            <a:off x="4797825" y="4450900"/>
            <a:ext cx="1984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00">
                <a:solidFill>
                  <a:schemeClr val="dk1"/>
                </a:solidFill>
              </a:rPr>
              <a:t>* IPA SDS</a:t>
            </a:r>
            <a:endParaRPr sz="1000">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IPA </a:t>
            </a:r>
            <a:r>
              <a:rPr lang="en"/>
              <a:t>Safety Cont.</a:t>
            </a:r>
            <a:endParaRPr/>
          </a:p>
        </p:txBody>
      </p:sp>
      <p:pic>
        <p:nvPicPr>
          <p:cNvPr id="1124" name="Google Shape;1124;p105"/>
          <p:cNvPicPr preferRelativeResize="0"/>
          <p:nvPr/>
        </p:nvPicPr>
        <p:blipFill>
          <a:blip r:embed="rId4">
            <a:alphaModFix/>
          </a:blip>
          <a:stretch>
            <a:fillRect/>
          </a:stretch>
        </p:blipFill>
        <p:spPr>
          <a:xfrm>
            <a:off x="4636325" y="3046052"/>
            <a:ext cx="2407674" cy="2010776"/>
          </a:xfrm>
          <a:prstGeom prst="rect">
            <a:avLst/>
          </a:prstGeom>
          <a:noFill/>
          <a:ln>
            <a:noFill/>
          </a:ln>
        </p:spPr>
      </p:pic>
      <p:pic>
        <p:nvPicPr>
          <p:cNvPr id="1125" name="Google Shape;1125;p105"/>
          <p:cNvPicPr preferRelativeResize="0"/>
          <p:nvPr/>
        </p:nvPicPr>
        <p:blipFill>
          <a:blip r:embed="rId5">
            <a:alphaModFix/>
          </a:blip>
          <a:stretch>
            <a:fillRect/>
          </a:stretch>
        </p:blipFill>
        <p:spPr>
          <a:xfrm>
            <a:off x="6957963" y="2743275"/>
            <a:ext cx="1514475" cy="2228850"/>
          </a:xfrm>
          <a:prstGeom prst="rect">
            <a:avLst/>
          </a:prstGeom>
          <a:noFill/>
          <a:ln>
            <a:noFill/>
          </a:ln>
        </p:spPr>
      </p:pic>
      <p:sp>
        <p:nvSpPr>
          <p:cNvPr id="1126" name="Google Shape;1126;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7" name="Google Shape;1127;p105"/>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128" name="Google Shape;1128;p105"/>
          <p:cNvSpPr txBox="1"/>
          <p:nvPr>
            <p:ph idx="2" type="body"/>
          </p:nvPr>
        </p:nvSpPr>
        <p:spPr>
          <a:xfrm>
            <a:off x="2651825" y="4567225"/>
            <a:ext cx="1984500" cy="338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00">
                <a:solidFill>
                  <a:schemeClr val="dk1"/>
                </a:solidFill>
              </a:rPr>
              <a:t>* IPA SDS</a:t>
            </a:r>
            <a:endParaRPr sz="1000">
              <a:solidFill>
                <a:schemeClr val="dk1"/>
              </a:solidFill>
            </a:endParaRPr>
          </a:p>
        </p:txBody>
      </p:sp>
      <p:sp>
        <p:nvSpPr>
          <p:cNvPr id="1129" name="Google Shape;1129;p105"/>
          <p:cNvSpPr txBox="1"/>
          <p:nvPr>
            <p:ph idx="1" type="body"/>
          </p:nvPr>
        </p:nvSpPr>
        <p:spPr>
          <a:xfrm>
            <a:off x="311700" y="1152475"/>
            <a:ext cx="3999900" cy="3252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u="sng"/>
              <a:t>Response</a:t>
            </a:r>
            <a:endParaRPr u="sng"/>
          </a:p>
          <a:p>
            <a:pPr indent="0" lvl="0" marL="0" rtl="0" algn="l">
              <a:spcBef>
                <a:spcPts val="1200"/>
              </a:spcBef>
              <a:spcAft>
                <a:spcPts val="0"/>
              </a:spcAft>
              <a:buClr>
                <a:schemeClr val="dk1"/>
              </a:buClr>
              <a:buSzPct val="78571"/>
              <a:buFont typeface="Arial"/>
              <a:buNone/>
            </a:pPr>
            <a:r>
              <a:rPr lang="en"/>
              <a:t> IF INHALED: Remove person to fresh air and keep comfortable for breathing. Call a POISON CENTER or doctor if you feel unwell. </a:t>
            </a:r>
            <a:br>
              <a:rPr lang="en"/>
            </a:br>
            <a:r>
              <a:rPr lang="en"/>
              <a:t>IF ON SKIN (or hair): Take off immediately all contaminated clothing. Rinse skin with water. </a:t>
            </a:r>
            <a:br>
              <a:rPr lang="en"/>
            </a:br>
            <a:r>
              <a:rPr lang="en"/>
              <a:t>IF IN EYES: Rinse cautiously with water for several minutes. Remove contact lenses, if present and easy to do. Continue rinsing. If eye irritation persists: Get medical advice or attention.</a:t>
            </a:r>
            <a:endParaRPr/>
          </a:p>
          <a:p>
            <a:pPr indent="0" lvl="0" marL="0" rtl="0" algn="l">
              <a:spcBef>
                <a:spcPts val="1200"/>
              </a:spcBef>
              <a:spcAft>
                <a:spcPts val="0"/>
              </a:spcAft>
              <a:buClr>
                <a:schemeClr val="dk1"/>
              </a:buClr>
              <a:buSzPct val="78571"/>
              <a:buFont typeface="Arial"/>
              <a:buNone/>
            </a:pPr>
            <a:r>
              <a:rPr lang="en" u="sng"/>
              <a:t>Storage </a:t>
            </a:r>
            <a:br>
              <a:rPr lang="en"/>
            </a:br>
            <a:r>
              <a:rPr lang="en"/>
              <a:t>Store locked up. Store in a well-ventilated place. Keep container tightly closed. Keep cool.</a:t>
            </a:r>
            <a:endParaRPr/>
          </a:p>
          <a:p>
            <a:pPr indent="0" lvl="0" marL="0" rtl="0" algn="l">
              <a:spcBef>
                <a:spcPts val="1200"/>
              </a:spcBef>
              <a:spcAft>
                <a:spcPts val="1200"/>
              </a:spcAft>
              <a:buNone/>
            </a:pPr>
            <a:r>
              <a:rPr lang="en" u="sng"/>
              <a:t>Disposal</a:t>
            </a:r>
            <a:br>
              <a:rPr lang="en"/>
            </a:br>
            <a:r>
              <a:rPr lang="en"/>
              <a:t>Dispose of contents and container in accordance with all local, regional, national and international regulations.</a:t>
            </a:r>
            <a:endParaRPr/>
          </a:p>
        </p:txBody>
      </p:sp>
      <p:sp>
        <p:nvSpPr>
          <p:cNvPr id="1130" name="Google Shape;1130;p105"/>
          <p:cNvSpPr txBox="1"/>
          <p:nvPr>
            <p:ph idx="1" type="body"/>
          </p:nvPr>
        </p:nvSpPr>
        <p:spPr>
          <a:xfrm>
            <a:off x="4400575" y="876375"/>
            <a:ext cx="3999900" cy="32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PPE</a:t>
            </a:r>
            <a:endParaRPr u="sng"/>
          </a:p>
          <a:p>
            <a:pPr indent="0" lvl="0" marL="0" rtl="0" algn="l">
              <a:spcBef>
                <a:spcPts val="1200"/>
              </a:spcBef>
              <a:spcAft>
                <a:spcPts val="1200"/>
              </a:spcAft>
              <a:buNone/>
            </a:pPr>
            <a:r>
              <a:rPr lang="en"/>
              <a:t>Avoid skin contact by wearing gloves. Wear a respirator equipped with a organic vapours (OV) filter.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4" name="Shape 1134"/>
        <p:cNvGrpSpPr/>
        <p:nvPr/>
      </p:nvGrpSpPr>
      <p:grpSpPr>
        <a:xfrm>
          <a:off x="0" y="0"/>
          <a:ext cx="0" cy="0"/>
          <a:chOff x="0" y="0"/>
          <a:chExt cx="0" cy="0"/>
        </a:xfrm>
      </p:grpSpPr>
      <p:sp>
        <p:nvSpPr>
          <p:cNvPr id="1135" name="Google Shape;113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a:t>
            </a:r>
            <a:endParaRPr/>
          </a:p>
        </p:txBody>
      </p:sp>
      <p:sp>
        <p:nvSpPr>
          <p:cNvPr id="1136" name="Google Shape;1136;p10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37" name="Google Shape;1137;p10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38" name="Google Shape;1138;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7"/>
          <p:cNvSpPr txBox="1"/>
          <p:nvPr>
            <p:ph type="title"/>
          </p:nvPr>
        </p:nvSpPr>
        <p:spPr>
          <a:xfrm>
            <a:off x="498550" y="307225"/>
            <a:ext cx="6367800" cy="1053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Test Stand</a:t>
            </a:r>
            <a:endParaRPr/>
          </a:p>
        </p:txBody>
      </p:sp>
      <p:sp>
        <p:nvSpPr>
          <p:cNvPr id="1144" name="Google Shape;1144;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45" name="Google Shape;1145;p107"/>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pic>
        <p:nvPicPr>
          <p:cNvPr id="1146" name="Google Shape;1146;p107" title="Screenshot 2025-10-16 at 8.02.46 PM.png"/>
          <p:cNvPicPr preferRelativeResize="0"/>
          <p:nvPr/>
        </p:nvPicPr>
        <p:blipFill rotWithShape="1">
          <a:blip r:embed="rId3">
            <a:alphaModFix/>
          </a:blip>
          <a:srcRect b="0" l="3428" r="3418" t="0"/>
          <a:stretch/>
        </p:blipFill>
        <p:spPr>
          <a:xfrm>
            <a:off x="4438369" y="792588"/>
            <a:ext cx="4034069" cy="3341927"/>
          </a:xfrm>
          <a:prstGeom prst="rect">
            <a:avLst/>
          </a:prstGeom>
          <a:noFill/>
          <a:ln>
            <a:noFill/>
          </a:ln>
        </p:spPr>
      </p:pic>
      <p:sp>
        <p:nvSpPr>
          <p:cNvPr id="1147" name="Google Shape;1147;p107"/>
          <p:cNvSpPr txBox="1"/>
          <p:nvPr>
            <p:ph idx="1" type="body"/>
          </p:nvPr>
        </p:nvSpPr>
        <p:spPr>
          <a:xfrm>
            <a:off x="4482075" y="4134525"/>
            <a:ext cx="3475800" cy="846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Model Made on Solidworks by AeroMavs Hybrid Division</a:t>
            </a:r>
            <a:endParaRPr sz="1000">
              <a:solidFill>
                <a:schemeClr val="dk1"/>
              </a:solidFill>
            </a:endParaRPr>
          </a:p>
          <a:p>
            <a:pPr indent="0" lvl="0" marL="0" rtl="0" algn="l">
              <a:spcBef>
                <a:spcPts val="1200"/>
              </a:spcBef>
              <a:spcAft>
                <a:spcPts val="1200"/>
              </a:spcAft>
              <a:buNone/>
            </a:pPr>
            <a:r>
              <a:rPr lang="en" sz="1000">
                <a:solidFill>
                  <a:schemeClr val="dk1"/>
                </a:solidFill>
              </a:rPr>
              <a:t>Date:</a:t>
            </a:r>
            <a:endParaRPr sz="1000">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1" name="Shape 1151"/>
        <p:cNvGrpSpPr/>
        <p:nvPr/>
      </p:nvGrpSpPr>
      <p:grpSpPr>
        <a:xfrm>
          <a:off x="0" y="0"/>
          <a:ext cx="0" cy="0"/>
          <a:chOff x="0" y="0"/>
          <a:chExt cx="0" cy="0"/>
        </a:xfrm>
      </p:grpSpPr>
      <p:sp>
        <p:nvSpPr>
          <p:cNvPr id="1152" name="Google Shape;1152;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Stand</a:t>
            </a:r>
            <a:endParaRPr/>
          </a:p>
        </p:txBody>
      </p:sp>
      <p:sp>
        <p:nvSpPr>
          <p:cNvPr id="1153" name="Google Shape;1153;p1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Test stand rated for 1000 Ns of force</a:t>
            </a:r>
            <a:endParaRPr sz="1100"/>
          </a:p>
          <a:p>
            <a:pPr indent="0" lvl="0" marL="0" rtl="0" algn="l">
              <a:spcBef>
                <a:spcPts val="1200"/>
              </a:spcBef>
              <a:spcAft>
                <a:spcPts val="0"/>
              </a:spcAft>
              <a:buNone/>
            </a:pPr>
            <a:r>
              <a:t/>
            </a:r>
            <a:endParaRPr sz="1100"/>
          </a:p>
          <a:p>
            <a:pPr indent="-298450" lvl="0" marL="457200" rtl="0" algn="l">
              <a:spcBef>
                <a:spcPts val="1200"/>
              </a:spcBef>
              <a:spcAft>
                <a:spcPts val="0"/>
              </a:spcAft>
              <a:buSzPts val="1100"/>
              <a:buChar char="●"/>
            </a:pPr>
            <a:r>
              <a:rPr lang="en" sz="1100"/>
              <a:t>The dimensions are 66”x24”x6.5”.</a:t>
            </a:r>
            <a:endParaRPr sz="1100"/>
          </a:p>
          <a:p>
            <a:pPr indent="0" lvl="0" marL="0" rtl="0" algn="l">
              <a:spcBef>
                <a:spcPts val="1200"/>
              </a:spcBef>
              <a:spcAft>
                <a:spcPts val="0"/>
              </a:spcAft>
              <a:buNone/>
            </a:pPr>
            <a:r>
              <a:t/>
            </a:r>
            <a:endParaRPr sz="1100"/>
          </a:p>
          <a:p>
            <a:pPr indent="-298450" lvl="0" marL="457200" rtl="0" algn="l">
              <a:spcBef>
                <a:spcPts val="1200"/>
              </a:spcBef>
              <a:spcAft>
                <a:spcPts val="0"/>
              </a:spcAft>
              <a:buSzPts val="1100"/>
              <a:buChar char="●"/>
            </a:pPr>
            <a:r>
              <a:rPr lang="en" sz="1100"/>
              <a:t>Instrumentation package</a:t>
            </a:r>
            <a:endParaRPr sz="1100"/>
          </a:p>
          <a:p>
            <a:pPr indent="0" lvl="0" marL="0" rtl="0" algn="l">
              <a:spcBef>
                <a:spcPts val="1200"/>
              </a:spcBef>
              <a:spcAft>
                <a:spcPts val="0"/>
              </a:spcAft>
              <a:buNone/>
            </a:pPr>
            <a:r>
              <a:t/>
            </a:r>
            <a:endParaRPr sz="1100"/>
          </a:p>
          <a:p>
            <a:pPr indent="-298450" lvl="0" marL="457200" rtl="0" algn="l">
              <a:spcBef>
                <a:spcPts val="1200"/>
              </a:spcBef>
              <a:spcAft>
                <a:spcPts val="0"/>
              </a:spcAft>
              <a:buSzPts val="1100"/>
              <a:buChar char="●"/>
            </a:pPr>
            <a:r>
              <a:rPr lang="en" sz="1100"/>
              <a:t>The control hardware is aft of the vertical thrust beam.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sp>
        <p:nvSpPr>
          <p:cNvPr id="1154" name="Google Shape;1154;p108"/>
          <p:cNvSpPr/>
          <p:nvPr/>
        </p:nvSpPr>
        <p:spPr>
          <a:xfrm>
            <a:off x="8195875" y="3850225"/>
            <a:ext cx="1220400" cy="529200"/>
          </a:xfrm>
          <a:prstGeom prst="roundRect">
            <a:avLst>
              <a:gd fmla="val 16667" name="adj"/>
            </a:avLst>
          </a:prstGeom>
          <a:solidFill>
            <a:schemeClr val="dk1"/>
          </a:solidFill>
          <a:ln cap="flat" cmpd="sng" w="13600">
            <a:solidFill>
              <a:schemeClr val="dk1"/>
            </a:solidFill>
            <a:prstDash val="solid"/>
            <a:round/>
            <a:headEnd len="sm" w="sm" type="none"/>
            <a:tailEnd len="sm" w="sm" type="none"/>
          </a:ln>
        </p:spPr>
        <p:txBody>
          <a:bodyPr anchorCtr="0" anchor="ctr" bIns="130425" lIns="130425" spcFirstLastPara="1" rIns="130425" wrap="square" tIns="130425">
            <a:noAutofit/>
          </a:bodyPr>
          <a:lstStyle/>
          <a:p>
            <a:pPr indent="0" lvl="0" marL="0" rtl="0" algn="ctr">
              <a:spcBef>
                <a:spcPts val="0"/>
              </a:spcBef>
              <a:spcAft>
                <a:spcPts val="0"/>
              </a:spcAft>
              <a:buNone/>
            </a:pPr>
            <a:r>
              <a:t/>
            </a:r>
            <a:endParaRPr sz="1997"/>
          </a:p>
        </p:txBody>
      </p:sp>
      <p:pic>
        <p:nvPicPr>
          <p:cNvPr id="1155" name="Google Shape;1155;p108"/>
          <p:cNvPicPr preferRelativeResize="0"/>
          <p:nvPr/>
        </p:nvPicPr>
        <p:blipFill rotWithShape="1">
          <a:blip r:embed="rId3">
            <a:alphaModFix/>
          </a:blip>
          <a:srcRect b="12533" l="0" r="2171" t="14382"/>
          <a:stretch/>
        </p:blipFill>
        <p:spPr>
          <a:xfrm>
            <a:off x="8061175" y="3901150"/>
            <a:ext cx="1220400" cy="341826"/>
          </a:xfrm>
          <a:prstGeom prst="rect">
            <a:avLst/>
          </a:prstGeom>
          <a:noFill/>
          <a:ln>
            <a:noFill/>
          </a:ln>
        </p:spPr>
      </p:pic>
      <p:pic>
        <p:nvPicPr>
          <p:cNvPr id="1156" name="Google Shape;1156;p108"/>
          <p:cNvPicPr preferRelativeResize="0"/>
          <p:nvPr/>
        </p:nvPicPr>
        <p:blipFill rotWithShape="1">
          <a:blip r:embed="rId4">
            <a:alphaModFix/>
          </a:blip>
          <a:srcRect b="0" l="7135" r="3563" t="-4438"/>
          <a:stretch/>
        </p:blipFill>
        <p:spPr>
          <a:xfrm>
            <a:off x="3675650" y="610400"/>
            <a:ext cx="4476301" cy="3922700"/>
          </a:xfrm>
          <a:prstGeom prst="rect">
            <a:avLst/>
          </a:prstGeom>
          <a:noFill/>
          <a:ln>
            <a:noFill/>
          </a:ln>
        </p:spPr>
      </p:pic>
      <p:sp>
        <p:nvSpPr>
          <p:cNvPr id="1157" name="Google Shape;1157;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8" name="Google Shape;1158;p108"/>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a:t>
            </a:r>
            <a:endParaRPr/>
          </a:p>
        </p:txBody>
      </p:sp>
      <p:sp>
        <p:nvSpPr>
          <p:cNvPr id="1164" name="Google Shape;1164;p109"/>
          <p:cNvSpPr txBox="1"/>
          <p:nvPr>
            <p:ph idx="1" type="body"/>
          </p:nvPr>
        </p:nvSpPr>
        <p:spPr>
          <a:xfrm>
            <a:off x="91350" y="103542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configuration was chosen because:</a:t>
            </a:r>
            <a:endParaRPr>
              <a:solidFill>
                <a:schemeClr val="dk1"/>
              </a:solidFill>
            </a:endParaRPr>
          </a:p>
          <a:p>
            <a:pPr indent="-317500" lvl="0" marL="457200" rtl="0" algn="l">
              <a:spcBef>
                <a:spcPts val="1200"/>
              </a:spcBef>
              <a:spcAft>
                <a:spcPts val="0"/>
              </a:spcAft>
              <a:buClr>
                <a:schemeClr val="dk1"/>
              </a:buClr>
              <a:buSzPts val="1400"/>
              <a:buAutoNum type="arabicPeriod"/>
            </a:pPr>
            <a:r>
              <a:rPr lang="en">
                <a:solidFill>
                  <a:schemeClr val="dk1"/>
                </a:solidFill>
              </a:rPr>
              <a:t>Test facility anchoring points were available from previous test fires by Rice University’s Eclipse team</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Cost factors: Majority of components were available in the AeroMavs stock.</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Design safety factor (81.5).</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Ease of fabrication and testing.</a:t>
            </a:r>
            <a:endParaRPr>
              <a:solidFill>
                <a:schemeClr val="dk1"/>
              </a:solidFill>
            </a:endParaRPr>
          </a:p>
        </p:txBody>
      </p:sp>
      <p:sp>
        <p:nvSpPr>
          <p:cNvPr id="1165" name="Google Shape;1165;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6" name="Google Shape;1166;p109"/>
          <p:cNvSpPr txBox="1"/>
          <p:nvPr/>
        </p:nvSpPr>
        <p:spPr>
          <a:xfrm>
            <a:off x="0" y="45672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167" name="Google Shape;1167;p109"/>
          <p:cNvSpPr txBox="1"/>
          <p:nvPr/>
        </p:nvSpPr>
        <p:spPr>
          <a:xfrm>
            <a:off x="2897425" y="4803350"/>
            <a:ext cx="5761800" cy="3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100">
                <a:solidFill>
                  <a:schemeClr val="dk1"/>
                </a:solidFill>
              </a:rPr>
              <a:t>[4] Newlands, R. M., </a:t>
            </a:r>
            <a:r>
              <a:rPr i="1" lang="en" sz="1100">
                <a:solidFill>
                  <a:schemeClr val="dk1"/>
                </a:solidFill>
              </a:rPr>
              <a:t>Science and design of the Hybrid Rocket Engine</a:t>
            </a:r>
            <a:r>
              <a:rPr lang="en" sz="1100">
                <a:solidFill>
                  <a:schemeClr val="dk1"/>
                </a:solidFill>
              </a:rPr>
              <a:t>, Lulu, </a:t>
            </a:r>
            <a:r>
              <a:rPr lang="en" sz="1100">
                <a:solidFill>
                  <a:schemeClr val="dk1"/>
                </a:solidFill>
              </a:rPr>
              <a:t>2017</a:t>
            </a:r>
            <a:r>
              <a:rPr lang="en" sz="1100">
                <a:solidFill>
                  <a:schemeClr val="dk1"/>
                </a:solidFill>
              </a:rPr>
              <a:t>.</a:t>
            </a:r>
            <a:endParaRPr sz="1800">
              <a:solidFill>
                <a:schemeClr val="dk2"/>
              </a:solidFill>
              <a:latin typeface="DM Mono"/>
              <a:ea typeface="DM Mono"/>
              <a:cs typeface="DM Mono"/>
              <a:sym typeface="DM Mono"/>
            </a:endParaRPr>
          </a:p>
        </p:txBody>
      </p:sp>
      <p:sp>
        <p:nvSpPr>
          <p:cNvPr id="1168" name="Google Shape;1168;p109"/>
          <p:cNvSpPr txBox="1"/>
          <p:nvPr>
            <p:ph idx="2" type="body"/>
          </p:nvPr>
        </p:nvSpPr>
        <p:spPr>
          <a:xfrm>
            <a:off x="5753500" y="4202075"/>
            <a:ext cx="2793000" cy="3936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solidFill>
                  <a:schemeClr val="dk1"/>
                </a:solidFill>
              </a:rPr>
              <a:t>Model Made on Onshape by AeroMavs Hybrid Division</a:t>
            </a:r>
            <a:endParaRPr>
              <a:solidFill>
                <a:schemeClr val="dk1"/>
              </a:solidFill>
            </a:endParaRPr>
          </a:p>
        </p:txBody>
      </p:sp>
      <p:pic>
        <p:nvPicPr>
          <p:cNvPr id="1169" name="Google Shape;1169;p109" title="Screenshot 2025-11-06 at 3.52.34 PM.png"/>
          <p:cNvPicPr preferRelativeResize="0"/>
          <p:nvPr/>
        </p:nvPicPr>
        <p:blipFill>
          <a:blip r:embed="rId4">
            <a:alphaModFix/>
          </a:blip>
          <a:stretch>
            <a:fillRect/>
          </a:stretch>
        </p:blipFill>
        <p:spPr>
          <a:xfrm>
            <a:off x="4326750" y="900788"/>
            <a:ext cx="4219762" cy="33419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Anchoring</a:t>
            </a:r>
            <a:endParaRPr/>
          </a:p>
        </p:txBody>
      </p:sp>
      <p:sp>
        <p:nvSpPr>
          <p:cNvPr id="1175" name="Google Shape;1175;p110"/>
          <p:cNvSpPr txBox="1"/>
          <p:nvPr>
            <p:ph idx="1" type="body"/>
          </p:nvPr>
        </p:nvSpPr>
        <p:spPr>
          <a:xfrm>
            <a:off x="311700" y="1152475"/>
            <a:ext cx="3059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Anchoring solution is 2 bolts with 64.5 inch spacing,at Hearne Tripoli launch facility. </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Anchor bolts are placed in concrete.</a:t>
            </a:r>
            <a:endParaRPr>
              <a:solidFill>
                <a:schemeClr val="dk1"/>
              </a:solidFill>
            </a:endParaRPr>
          </a:p>
        </p:txBody>
      </p:sp>
      <p:pic>
        <p:nvPicPr>
          <p:cNvPr id="1176" name="Google Shape;1176;p110" title="s-blob-v1-IMAGE-o9F50VZpHmk.png"/>
          <p:cNvPicPr preferRelativeResize="0"/>
          <p:nvPr/>
        </p:nvPicPr>
        <p:blipFill rotWithShape="1">
          <a:blip r:embed="rId3">
            <a:alphaModFix/>
          </a:blip>
          <a:srcRect b="0" l="0" r="0" t="0"/>
          <a:stretch/>
        </p:blipFill>
        <p:spPr>
          <a:xfrm>
            <a:off x="3462203" y="804725"/>
            <a:ext cx="5558948" cy="3534051"/>
          </a:xfrm>
          <a:prstGeom prst="rect">
            <a:avLst/>
          </a:prstGeom>
          <a:noFill/>
          <a:ln>
            <a:noFill/>
          </a:ln>
        </p:spPr>
      </p:pic>
      <p:sp>
        <p:nvSpPr>
          <p:cNvPr id="1177" name="Google Shape;1177;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78" name="Google Shape;1178;p110"/>
          <p:cNvSpPr txBox="1"/>
          <p:nvPr/>
        </p:nvSpPr>
        <p:spPr>
          <a:xfrm>
            <a:off x="152400" y="4719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179" name="Google Shape;1179;p110"/>
          <p:cNvSpPr txBox="1"/>
          <p:nvPr>
            <p:ph idx="2" type="body"/>
          </p:nvPr>
        </p:nvSpPr>
        <p:spPr>
          <a:xfrm>
            <a:off x="5679450" y="4269625"/>
            <a:ext cx="2793000" cy="393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1200"/>
              </a:spcAft>
              <a:buNone/>
            </a:pPr>
            <a:r>
              <a:rPr lang="en">
                <a:solidFill>
                  <a:schemeClr val="dk1"/>
                </a:solidFill>
              </a:rPr>
              <a:t>Model Made on Solidworks by AeroMavs Hybrid Division</a:t>
            </a:r>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Shield</a:t>
            </a:r>
            <a:endParaRPr/>
          </a:p>
        </p:txBody>
      </p:sp>
      <p:sp>
        <p:nvSpPr>
          <p:cNvPr id="1185" name="Google Shape;1185;p111"/>
          <p:cNvSpPr txBox="1"/>
          <p:nvPr>
            <p:ph idx="1" type="body"/>
          </p:nvPr>
        </p:nvSpPr>
        <p:spPr>
          <a:xfrm>
            <a:off x="311700" y="1152475"/>
            <a:ext cx="3999900" cy="35106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chemeClr val="dk1"/>
              </a:buClr>
              <a:buSzPts val="1400"/>
              <a:buChar char="●"/>
            </a:pPr>
            <a:r>
              <a:rPr lang="en">
                <a:solidFill>
                  <a:schemeClr val="dk1"/>
                </a:solidFill>
              </a:rPr>
              <a:t>Large wooden structure </a:t>
            </a:r>
            <a:r>
              <a:rPr lang="en">
                <a:solidFill>
                  <a:schemeClr val="dk1"/>
                </a:solidFill>
              </a:rPr>
              <a:t>(0.375’’ thick) to prevent any parts from impacting equipment placed behind the motor in case of structural failure.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shield is made from 2 2’x4’ general purpose wooden panels.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Weighed down by sandbags.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Another option for shielding was a steel sheet. </a:t>
            </a:r>
            <a:endParaRPr>
              <a:solidFill>
                <a:schemeClr val="dk1"/>
              </a:solidFill>
            </a:endParaRPr>
          </a:p>
          <a:p>
            <a:pPr indent="-304800" lvl="1" marL="685800" rtl="0" algn="l">
              <a:spcBef>
                <a:spcPts val="0"/>
              </a:spcBef>
              <a:spcAft>
                <a:spcPts val="0"/>
              </a:spcAft>
              <a:buClr>
                <a:schemeClr val="dk1"/>
              </a:buClr>
              <a:buSzPts val="1200"/>
              <a:buChar char="○"/>
            </a:pPr>
            <a:r>
              <a:rPr lang="en">
                <a:solidFill>
                  <a:schemeClr val="dk1"/>
                </a:solidFill>
              </a:rPr>
              <a:t>Pros(Steel): Stronger</a:t>
            </a:r>
            <a:endParaRPr>
              <a:solidFill>
                <a:schemeClr val="dk1"/>
              </a:solidFill>
            </a:endParaRPr>
          </a:p>
          <a:p>
            <a:pPr indent="-304800" lvl="1" marL="685800" rtl="0" algn="l">
              <a:spcBef>
                <a:spcPts val="0"/>
              </a:spcBef>
              <a:spcAft>
                <a:spcPts val="0"/>
              </a:spcAft>
              <a:buClr>
                <a:schemeClr val="dk1"/>
              </a:buClr>
              <a:buSzPts val="1200"/>
              <a:buChar char="○"/>
            </a:pPr>
            <a:r>
              <a:rPr lang="en">
                <a:solidFill>
                  <a:schemeClr val="dk1"/>
                </a:solidFill>
              </a:rPr>
              <a:t>Cons(Steel): Expensive, difficult to machine and harder to fasten to the test stand.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Suggested by Rice Eclipse</a:t>
            </a:r>
            <a:endParaRPr>
              <a:solidFill>
                <a:schemeClr val="dk1"/>
              </a:solidFill>
            </a:endParaRPr>
          </a:p>
        </p:txBody>
      </p:sp>
      <p:pic>
        <p:nvPicPr>
          <p:cNvPr id="1186" name="Google Shape;1186;p111" title="Screenshot 2025-10-16 at 8.04.18 PM.png"/>
          <p:cNvPicPr preferRelativeResize="0"/>
          <p:nvPr/>
        </p:nvPicPr>
        <p:blipFill rotWithShape="1">
          <a:blip r:embed="rId4">
            <a:alphaModFix/>
          </a:blip>
          <a:srcRect b="16137" l="0" r="0" t="16144"/>
          <a:stretch/>
        </p:blipFill>
        <p:spPr>
          <a:xfrm>
            <a:off x="4572002" y="923705"/>
            <a:ext cx="4269225" cy="2946932"/>
          </a:xfrm>
          <a:prstGeom prst="rect">
            <a:avLst/>
          </a:prstGeom>
          <a:noFill/>
          <a:ln cap="flat" cmpd="sng" w="9525">
            <a:solidFill>
              <a:schemeClr val="dk2"/>
            </a:solidFill>
            <a:prstDash val="solid"/>
            <a:round/>
            <a:headEnd len="sm" w="sm" type="none"/>
            <a:tailEnd len="sm" w="sm" type="none"/>
          </a:ln>
        </p:spPr>
      </p:pic>
      <p:sp>
        <p:nvSpPr>
          <p:cNvPr id="1187" name="Google Shape;1187;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8" name="Google Shape;1188;p111"/>
          <p:cNvSpPr txBox="1"/>
          <p:nvPr/>
        </p:nvSpPr>
        <p:spPr>
          <a:xfrm>
            <a:off x="152400" y="4719625"/>
            <a:ext cx="25437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Mono"/>
                <a:ea typeface="DM Mono"/>
                <a:cs typeface="DM Mono"/>
                <a:sym typeface="DM Mono"/>
              </a:rPr>
              <a:t>Current Speaker: Mr. Aero Mavs</a:t>
            </a:r>
            <a:endParaRPr sz="1000">
              <a:solidFill>
                <a:schemeClr val="dk1"/>
              </a:solidFill>
              <a:latin typeface="DM Mono"/>
              <a:ea typeface="DM Mono"/>
              <a:cs typeface="DM Mono"/>
              <a:sym typeface="DM Mono"/>
            </a:endParaRPr>
          </a:p>
          <a:p>
            <a:pPr indent="0" lvl="0" marL="0" rtl="0" algn="l">
              <a:spcBef>
                <a:spcPts val="0"/>
              </a:spcBef>
              <a:spcAft>
                <a:spcPts val="0"/>
              </a:spcAft>
              <a:buNone/>
            </a:pPr>
            <a:r>
              <a:rPr lang="en" sz="1000">
                <a:solidFill>
                  <a:schemeClr val="dk1"/>
                </a:solidFill>
                <a:latin typeface="DM Mono"/>
                <a:ea typeface="DM Mono"/>
                <a:cs typeface="DM Mono"/>
                <a:sym typeface="DM Mono"/>
              </a:rPr>
              <a:t>Next Speaker: Ms. Aero Mavs</a:t>
            </a:r>
            <a:endParaRPr sz="1000">
              <a:solidFill>
                <a:schemeClr val="dk1"/>
              </a:solidFill>
              <a:latin typeface="DM Mono"/>
              <a:ea typeface="DM Mono"/>
              <a:cs typeface="DM Mono"/>
              <a:sym typeface="DM Mono"/>
            </a:endParaRPr>
          </a:p>
        </p:txBody>
      </p:sp>
      <p:sp>
        <p:nvSpPr>
          <p:cNvPr id="1189" name="Google Shape;1189;p111"/>
          <p:cNvSpPr txBox="1"/>
          <p:nvPr>
            <p:ph idx="2" type="body"/>
          </p:nvPr>
        </p:nvSpPr>
        <p:spPr>
          <a:xfrm>
            <a:off x="5795275" y="3934075"/>
            <a:ext cx="2793000" cy="393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1200"/>
              </a:spcAft>
              <a:buNone/>
            </a:pPr>
            <a:r>
              <a:rPr lang="en">
                <a:solidFill>
                  <a:schemeClr val="dk1"/>
                </a:solidFill>
              </a:rPr>
              <a:t>Model Made on Solidworks by AeroMavs Hybrid Division</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